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1" r:id="rId2"/>
    <p:sldId id="257" r:id="rId3"/>
    <p:sldId id="281" r:id="rId4"/>
    <p:sldId id="278" r:id="rId5"/>
    <p:sldId id="282" r:id="rId6"/>
    <p:sldId id="283" r:id="rId7"/>
    <p:sldId id="259" r:id="rId8"/>
    <p:sldId id="265" r:id="rId9"/>
    <p:sldId id="263" r:id="rId10"/>
    <p:sldId id="266" r:id="rId11"/>
    <p:sldId id="267" r:id="rId12"/>
    <p:sldId id="268" r:id="rId13"/>
    <p:sldId id="269" r:id="rId14"/>
    <p:sldId id="270" r:id="rId15"/>
    <p:sldId id="280" r:id="rId16"/>
    <p:sldId id="279" r:id="rId17"/>
    <p:sldId id="272" r:id="rId18"/>
    <p:sldId id="271" r:id="rId19"/>
    <p:sldId id="273" r:id="rId20"/>
    <p:sldId id="274" r:id="rId21"/>
    <p:sldId id="277"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91813" autoAdjust="0"/>
  </p:normalViewPr>
  <p:slideViewPr>
    <p:cSldViewPr snapToGrid="0" snapToObjects="1">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29CB0-AF0F-034B-BFD6-A1BA33AE9E7E}"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B819B-E5B6-394D-A66F-62DBB27E7224}" type="slidenum">
              <a:rPr lang="en-US" smtClean="0"/>
              <a:t>‹#›</a:t>
            </a:fld>
            <a:endParaRPr lang="en-US"/>
          </a:p>
        </p:txBody>
      </p:sp>
    </p:spTree>
    <p:extLst>
      <p:ext uri="{BB962C8B-B14F-4D97-AF65-F5344CB8AC3E}">
        <p14:creationId xmlns:p14="http://schemas.microsoft.com/office/powerpoint/2010/main" val="74038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will be going over how to put together a resume that you can be proud of. Ultimately, the purpose of a resume is tell an employer that you are qualified for a job or internship. Today we will go over how to put your best foot forward in tailoring your resume for the jobs you are interested in.</a:t>
            </a:r>
          </a:p>
          <a:p>
            <a:endParaRPr lang="en-US" dirty="0"/>
          </a:p>
        </p:txBody>
      </p:sp>
      <p:sp>
        <p:nvSpPr>
          <p:cNvPr id="4" name="Slide Number Placeholder 3"/>
          <p:cNvSpPr>
            <a:spLocks noGrp="1"/>
          </p:cNvSpPr>
          <p:nvPr>
            <p:ph type="sldNum" sz="quarter" idx="5"/>
          </p:nvPr>
        </p:nvSpPr>
        <p:spPr/>
        <p:txBody>
          <a:bodyPr/>
          <a:lstStyle/>
          <a:p>
            <a:fld id="{11CB819B-E5B6-394D-A66F-62DBB27E7224}" type="slidenum">
              <a:rPr lang="en-US" smtClean="0"/>
              <a:t>1</a:t>
            </a:fld>
            <a:endParaRPr lang="en-US"/>
          </a:p>
        </p:txBody>
      </p:sp>
    </p:spTree>
    <p:extLst>
      <p:ext uri="{BB962C8B-B14F-4D97-AF65-F5344CB8AC3E}">
        <p14:creationId xmlns:p14="http://schemas.microsoft.com/office/powerpoint/2010/main" val="401119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resume is not a laundry list of every experience you’ve ever had. It should be a tailored, detailed snapshot of your experiences that are most related to what you’re applying for. Each of your sections, especially under work experience, should contain proper company names and job titles. You will need to include the dates you worked, both month and year. Each one of your bullet points should be a detailed account of one of your job duties, highlighting your role, contribution and impact. You should always quantify on your resume whenever possible. “Trained employees” doesn’t sound that impressive but “Trained 25 employees in all company policies and procedures, ensuring proper attention was given to customer service, retention, and communication” paints a much clearer picture.</a:t>
            </a:r>
          </a:p>
        </p:txBody>
      </p:sp>
      <p:sp>
        <p:nvSpPr>
          <p:cNvPr id="4" name="Slide Number Placeholder 3"/>
          <p:cNvSpPr>
            <a:spLocks noGrp="1"/>
          </p:cNvSpPr>
          <p:nvPr>
            <p:ph type="sldNum" sz="quarter" idx="5"/>
          </p:nvPr>
        </p:nvSpPr>
        <p:spPr/>
        <p:txBody>
          <a:bodyPr/>
          <a:lstStyle/>
          <a:p>
            <a:fld id="{11CB819B-E5B6-394D-A66F-62DBB27E7224}" type="slidenum">
              <a:rPr lang="en-US" smtClean="0"/>
              <a:t>12</a:t>
            </a:fld>
            <a:endParaRPr lang="en-US"/>
          </a:p>
        </p:txBody>
      </p:sp>
    </p:spTree>
    <p:extLst>
      <p:ext uri="{BB962C8B-B14F-4D97-AF65-F5344CB8AC3E}">
        <p14:creationId xmlns:p14="http://schemas.microsoft.com/office/powerpoint/2010/main" val="169801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next few slides, you will see how best to set up your experiences under each heading. You may decide to include an “Internship Experience” section on your resume. You will notice that this experience includes the name of the company, the internship title, the location, the dates, and detailed bullet points about the role. You can play to have anywhere between 2 and 5 bullet points per experience.</a:t>
            </a:r>
          </a:p>
        </p:txBody>
      </p:sp>
      <p:sp>
        <p:nvSpPr>
          <p:cNvPr id="4" name="Slide Number Placeholder 3"/>
          <p:cNvSpPr>
            <a:spLocks noGrp="1"/>
          </p:cNvSpPr>
          <p:nvPr>
            <p:ph type="sldNum" sz="quarter" idx="5"/>
          </p:nvPr>
        </p:nvSpPr>
        <p:spPr/>
        <p:txBody>
          <a:bodyPr/>
          <a:lstStyle/>
          <a:p>
            <a:fld id="{11CB819B-E5B6-394D-A66F-62DBB27E7224}" type="slidenum">
              <a:rPr lang="en-US" smtClean="0"/>
              <a:t>13</a:t>
            </a:fld>
            <a:endParaRPr lang="en-US"/>
          </a:p>
        </p:txBody>
      </p:sp>
    </p:spTree>
    <p:extLst>
      <p:ext uri="{BB962C8B-B14F-4D97-AF65-F5344CB8AC3E}">
        <p14:creationId xmlns:p14="http://schemas.microsoft.com/office/powerpoint/2010/main" val="310476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you will see a “Work or Professional Experience” section on a resume. The experience is formatted exactly like the internship. You will notice this experience has also included a quantifiable data point, letting the employer know that this person lead tours for hundreds of people. </a:t>
            </a:r>
          </a:p>
        </p:txBody>
      </p:sp>
      <p:sp>
        <p:nvSpPr>
          <p:cNvPr id="4" name="Slide Number Placeholder 3"/>
          <p:cNvSpPr>
            <a:spLocks noGrp="1"/>
          </p:cNvSpPr>
          <p:nvPr>
            <p:ph type="sldNum" sz="quarter" idx="5"/>
          </p:nvPr>
        </p:nvSpPr>
        <p:spPr/>
        <p:txBody>
          <a:bodyPr/>
          <a:lstStyle/>
          <a:p>
            <a:fld id="{11CB819B-E5B6-394D-A66F-62DBB27E7224}" type="slidenum">
              <a:rPr lang="en-US" smtClean="0"/>
              <a:t>14</a:t>
            </a:fld>
            <a:endParaRPr lang="en-US"/>
          </a:p>
        </p:txBody>
      </p:sp>
    </p:spTree>
    <p:extLst>
      <p:ext uri="{BB962C8B-B14F-4D97-AF65-F5344CB8AC3E}">
        <p14:creationId xmlns:p14="http://schemas.microsoft.com/office/powerpoint/2010/main" val="317201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you will see a “Work or Professional Experience” section on a resume. The experience is formatted exactly like the internship. You will notice this experience has also included a quantifiable data point, letting the employer know that this person lead tours for hundreds of people. </a:t>
            </a:r>
          </a:p>
        </p:txBody>
      </p:sp>
      <p:sp>
        <p:nvSpPr>
          <p:cNvPr id="4" name="Slide Number Placeholder 3"/>
          <p:cNvSpPr>
            <a:spLocks noGrp="1"/>
          </p:cNvSpPr>
          <p:nvPr>
            <p:ph type="sldNum" sz="quarter" idx="5"/>
          </p:nvPr>
        </p:nvSpPr>
        <p:spPr/>
        <p:txBody>
          <a:bodyPr/>
          <a:lstStyle/>
          <a:p>
            <a:fld id="{11CB819B-E5B6-394D-A66F-62DBB27E7224}" type="slidenum">
              <a:rPr lang="en-US" smtClean="0"/>
              <a:t>15</a:t>
            </a:fld>
            <a:endParaRPr lang="en-US"/>
          </a:p>
        </p:txBody>
      </p:sp>
    </p:spTree>
    <p:extLst>
      <p:ext uri="{BB962C8B-B14F-4D97-AF65-F5344CB8AC3E}">
        <p14:creationId xmlns:p14="http://schemas.microsoft.com/office/powerpoint/2010/main" val="2122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you will see a “Work or Professional Experience” section on a resume. The experience is formatted exactly like the internship. You will notice this experience has also included a quantifiable data point, letting the employer know that this person lead tours for hundreds of people. </a:t>
            </a:r>
          </a:p>
        </p:txBody>
      </p:sp>
      <p:sp>
        <p:nvSpPr>
          <p:cNvPr id="4" name="Slide Number Placeholder 3"/>
          <p:cNvSpPr>
            <a:spLocks noGrp="1"/>
          </p:cNvSpPr>
          <p:nvPr>
            <p:ph type="sldNum" sz="quarter" idx="5"/>
          </p:nvPr>
        </p:nvSpPr>
        <p:spPr/>
        <p:txBody>
          <a:bodyPr/>
          <a:lstStyle/>
          <a:p>
            <a:fld id="{11CB819B-E5B6-394D-A66F-62DBB27E7224}" type="slidenum">
              <a:rPr lang="en-US" smtClean="0"/>
              <a:t>16</a:t>
            </a:fld>
            <a:endParaRPr lang="en-US"/>
          </a:p>
        </p:txBody>
      </p:sp>
    </p:spTree>
    <p:extLst>
      <p:ext uri="{BB962C8B-B14F-4D97-AF65-F5344CB8AC3E}">
        <p14:creationId xmlns:p14="http://schemas.microsoft.com/office/powerpoint/2010/main" val="323103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busy college student, you may also have on-campus leadership experience that will be laid out like this slide. You may or may not want to get into as much detail here as you did in your work experience section, but you certainly can depending on space. Most importantly you will want to list the name of the organization, your role, dates, and any pertinent accomplishments. </a:t>
            </a:r>
          </a:p>
        </p:txBody>
      </p:sp>
      <p:sp>
        <p:nvSpPr>
          <p:cNvPr id="4" name="Slide Number Placeholder 3"/>
          <p:cNvSpPr>
            <a:spLocks noGrp="1"/>
          </p:cNvSpPr>
          <p:nvPr>
            <p:ph type="sldNum" sz="quarter" idx="5"/>
          </p:nvPr>
        </p:nvSpPr>
        <p:spPr/>
        <p:txBody>
          <a:bodyPr/>
          <a:lstStyle/>
          <a:p>
            <a:fld id="{11CB819B-E5B6-394D-A66F-62DBB27E7224}" type="slidenum">
              <a:rPr lang="en-US" smtClean="0"/>
              <a:t>17</a:t>
            </a:fld>
            <a:endParaRPr lang="en-US"/>
          </a:p>
        </p:txBody>
      </p:sp>
    </p:spTree>
    <p:extLst>
      <p:ext uri="{BB962C8B-B14F-4D97-AF65-F5344CB8AC3E}">
        <p14:creationId xmlns:p14="http://schemas.microsoft.com/office/powerpoint/2010/main" val="1435771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heavily involved in the community, you may decide to include a volunteer section. Much like leadership experience, you can go into as little or as much detail as you’d like. One thing to note here is that it may be more impactful to list the amount of hours you volunteered vs the dates. </a:t>
            </a:r>
          </a:p>
        </p:txBody>
      </p:sp>
      <p:sp>
        <p:nvSpPr>
          <p:cNvPr id="4" name="Slide Number Placeholder 3"/>
          <p:cNvSpPr>
            <a:spLocks noGrp="1"/>
          </p:cNvSpPr>
          <p:nvPr>
            <p:ph type="sldNum" sz="quarter" idx="5"/>
          </p:nvPr>
        </p:nvSpPr>
        <p:spPr/>
        <p:txBody>
          <a:bodyPr/>
          <a:lstStyle/>
          <a:p>
            <a:fld id="{11CB819B-E5B6-394D-A66F-62DBB27E7224}" type="slidenum">
              <a:rPr lang="en-US" smtClean="0"/>
              <a:t>18</a:t>
            </a:fld>
            <a:endParaRPr lang="en-US"/>
          </a:p>
        </p:txBody>
      </p:sp>
    </p:spTree>
    <p:extLst>
      <p:ext uri="{BB962C8B-B14F-4D97-AF65-F5344CB8AC3E}">
        <p14:creationId xmlns:p14="http://schemas.microsoft.com/office/powerpoint/2010/main" val="392994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 &amp; Accolades is another section you may consider including on your resume. I would encourage you to stick to the 3-4 most impressive achievements, instead of doing a long list of every scholarship you’ve earned. </a:t>
            </a:r>
          </a:p>
        </p:txBody>
      </p:sp>
      <p:sp>
        <p:nvSpPr>
          <p:cNvPr id="4" name="Slide Number Placeholder 3"/>
          <p:cNvSpPr>
            <a:spLocks noGrp="1"/>
          </p:cNvSpPr>
          <p:nvPr>
            <p:ph type="sldNum" sz="quarter" idx="5"/>
          </p:nvPr>
        </p:nvSpPr>
        <p:spPr/>
        <p:txBody>
          <a:bodyPr/>
          <a:lstStyle/>
          <a:p>
            <a:fld id="{11CB819B-E5B6-394D-A66F-62DBB27E7224}" type="slidenum">
              <a:rPr lang="en-US" smtClean="0"/>
              <a:t>19</a:t>
            </a:fld>
            <a:endParaRPr lang="en-US"/>
          </a:p>
        </p:txBody>
      </p:sp>
    </p:spTree>
    <p:extLst>
      <p:ext uri="{BB962C8B-B14F-4D97-AF65-F5344CB8AC3E}">
        <p14:creationId xmlns:p14="http://schemas.microsoft.com/office/powerpoint/2010/main" val="119136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most job descriptions you will find desired skills. If you have a lot of technology or software skills, this is a great section to include to list them. As noted on the slide, this is not a section to include soft skills like communication, organization or time management. Those skills are better utilized in your work bullets. For those skills, don't just tell me you have great communication skills, show me how you use them in one of your bullet points under a job or internship.</a:t>
            </a:r>
          </a:p>
        </p:txBody>
      </p:sp>
      <p:sp>
        <p:nvSpPr>
          <p:cNvPr id="4" name="Slide Number Placeholder 3"/>
          <p:cNvSpPr>
            <a:spLocks noGrp="1"/>
          </p:cNvSpPr>
          <p:nvPr>
            <p:ph type="sldNum" sz="quarter" idx="5"/>
          </p:nvPr>
        </p:nvSpPr>
        <p:spPr/>
        <p:txBody>
          <a:bodyPr/>
          <a:lstStyle/>
          <a:p>
            <a:fld id="{11CB819B-E5B6-394D-A66F-62DBB27E7224}" type="slidenum">
              <a:rPr lang="en-US" smtClean="0"/>
              <a:t>20</a:t>
            </a:fld>
            <a:endParaRPr lang="en-US"/>
          </a:p>
        </p:txBody>
      </p:sp>
    </p:spTree>
    <p:extLst>
      <p:ext uri="{BB962C8B-B14F-4D97-AF65-F5344CB8AC3E}">
        <p14:creationId xmlns:p14="http://schemas.microsoft.com/office/powerpoint/2010/main" val="421716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may find it helpful to include a section that describes some of the projects you have done in class, especially if they are relevant to your career goals. Include a bullet or two with the most pertinent details of the project, as well as the full name of the class. An example includes listing “Business Communications” instead of “Management 301”. </a:t>
            </a:r>
          </a:p>
        </p:txBody>
      </p:sp>
      <p:sp>
        <p:nvSpPr>
          <p:cNvPr id="4" name="Slide Number Placeholder 3"/>
          <p:cNvSpPr>
            <a:spLocks noGrp="1"/>
          </p:cNvSpPr>
          <p:nvPr>
            <p:ph type="sldNum" sz="quarter" idx="5"/>
          </p:nvPr>
        </p:nvSpPr>
        <p:spPr/>
        <p:txBody>
          <a:bodyPr/>
          <a:lstStyle/>
          <a:p>
            <a:fld id="{11CB819B-E5B6-394D-A66F-62DBB27E7224}" type="slidenum">
              <a:rPr lang="en-US" smtClean="0"/>
              <a:t>21</a:t>
            </a:fld>
            <a:endParaRPr lang="en-US"/>
          </a:p>
        </p:txBody>
      </p:sp>
    </p:spTree>
    <p:extLst>
      <p:ext uri="{BB962C8B-B14F-4D97-AF65-F5344CB8AC3E}">
        <p14:creationId xmlns:p14="http://schemas.microsoft.com/office/powerpoint/2010/main" val="5024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resume serves as a marketing tool to help showcase your education, skills and experiences. The goal is to tailor each resume to fit a specific job. Later I will tell you about a tool to help you in the tailoring process. It’s important to remember that submitting a general resume may not be effective in securing an interview. You want to generate interest by detailing your most relevant, and impressive skills and qualifications. </a:t>
            </a:r>
          </a:p>
        </p:txBody>
      </p:sp>
      <p:sp>
        <p:nvSpPr>
          <p:cNvPr id="4" name="Slide Number Placeholder 3"/>
          <p:cNvSpPr>
            <a:spLocks noGrp="1"/>
          </p:cNvSpPr>
          <p:nvPr>
            <p:ph type="sldNum" sz="quarter" idx="5"/>
          </p:nvPr>
        </p:nvSpPr>
        <p:spPr/>
        <p:txBody>
          <a:bodyPr/>
          <a:lstStyle/>
          <a:p>
            <a:fld id="{11CB819B-E5B6-394D-A66F-62DBB27E7224}" type="slidenum">
              <a:rPr lang="en-US" smtClean="0"/>
              <a:t>2</a:t>
            </a:fld>
            <a:endParaRPr lang="en-US"/>
          </a:p>
        </p:txBody>
      </p:sp>
    </p:spTree>
    <p:extLst>
      <p:ext uri="{BB962C8B-B14F-4D97-AF65-F5344CB8AC3E}">
        <p14:creationId xmlns:p14="http://schemas.microsoft.com/office/powerpoint/2010/main" val="257732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completed your resume, it is important to have it reviewed. The Bloch Career Center should be your first stop. Sitting down with an experienced career coach or consultant will ensure that your resume is on the right track. The UMKC Writing Studio can also give you feedback on your grammar, punctuation, and syntax. Once you’ve been given the thumbs up by the career center, scan your resume into </a:t>
            </a:r>
            <a:r>
              <a:rPr lang="en-US" dirty="0" err="1"/>
              <a:t>Jobscan</a:t>
            </a:r>
            <a:r>
              <a:rPr lang="en-US" dirty="0"/>
              <a:t> to see how it stacks up to the job descriptions you’ve identified. </a:t>
            </a:r>
            <a:r>
              <a:rPr lang="en-US" dirty="0" err="1"/>
              <a:t>Jobscan</a:t>
            </a:r>
            <a:r>
              <a:rPr lang="en-US" dirty="0"/>
              <a:t> will tell you how well tailored your resume is the jobs you’re applying for and will give you tips on how to make it stronger. Finally, when you’re ready to apply, head over to Handshake to submit your applications! </a:t>
            </a:r>
          </a:p>
        </p:txBody>
      </p:sp>
      <p:sp>
        <p:nvSpPr>
          <p:cNvPr id="4" name="Slide Number Placeholder 3"/>
          <p:cNvSpPr>
            <a:spLocks noGrp="1"/>
          </p:cNvSpPr>
          <p:nvPr>
            <p:ph type="sldNum" sz="quarter" idx="5"/>
          </p:nvPr>
        </p:nvSpPr>
        <p:spPr/>
        <p:txBody>
          <a:bodyPr/>
          <a:lstStyle/>
          <a:p>
            <a:fld id="{11CB819B-E5B6-394D-A66F-62DBB27E7224}" type="slidenum">
              <a:rPr lang="en-US" smtClean="0"/>
              <a:t>22</a:t>
            </a:fld>
            <a:endParaRPr lang="en-US"/>
          </a:p>
        </p:txBody>
      </p:sp>
    </p:spTree>
    <p:extLst>
      <p:ext uri="{BB962C8B-B14F-4D97-AF65-F5344CB8AC3E}">
        <p14:creationId xmlns:p14="http://schemas.microsoft.com/office/powerpoint/2010/main" val="3598803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resume is a living document that will be constantly tweaked for the rest of your career. As you make edits, changes, and add content, be open to feedback, but don’t take it personally if someone thinks you should change something. There are a lot of opinions out there, and it’s important to get a well-rounded view. The Bloch Career Center bases its coaching on recruiter feedback, and you can trust us to be up to date on all the latest resume trends. It’s a lot of work to put together a strong resume so be proud of yourself and your accomplishment. You’re just a few steps away from landing that next big job! </a:t>
            </a:r>
          </a:p>
        </p:txBody>
      </p:sp>
      <p:sp>
        <p:nvSpPr>
          <p:cNvPr id="4" name="Slide Number Placeholder 3"/>
          <p:cNvSpPr>
            <a:spLocks noGrp="1"/>
          </p:cNvSpPr>
          <p:nvPr>
            <p:ph type="sldNum" sz="quarter" idx="5"/>
          </p:nvPr>
        </p:nvSpPr>
        <p:spPr/>
        <p:txBody>
          <a:bodyPr/>
          <a:lstStyle/>
          <a:p>
            <a:fld id="{11CB819B-E5B6-394D-A66F-62DBB27E7224}" type="slidenum">
              <a:rPr lang="en-US" smtClean="0"/>
              <a:t>23</a:t>
            </a:fld>
            <a:endParaRPr lang="en-US"/>
          </a:p>
        </p:txBody>
      </p:sp>
    </p:spTree>
    <p:extLst>
      <p:ext uri="{BB962C8B-B14F-4D97-AF65-F5344CB8AC3E}">
        <p14:creationId xmlns:p14="http://schemas.microsoft.com/office/powerpoint/2010/main" val="86962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B819B-E5B6-394D-A66F-62DBB27E7224}" type="slidenum">
              <a:rPr lang="en-US" smtClean="0"/>
              <a:t>3</a:t>
            </a:fld>
            <a:endParaRPr lang="en-US"/>
          </a:p>
        </p:txBody>
      </p:sp>
    </p:spTree>
    <p:extLst>
      <p:ext uri="{BB962C8B-B14F-4D97-AF65-F5344CB8AC3E}">
        <p14:creationId xmlns:p14="http://schemas.microsoft.com/office/powerpoint/2010/main" val="51441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B819B-E5B6-394D-A66F-62DBB27E7224}" type="slidenum">
              <a:rPr lang="en-US" smtClean="0"/>
              <a:t>4</a:t>
            </a:fld>
            <a:endParaRPr lang="en-US"/>
          </a:p>
        </p:txBody>
      </p:sp>
    </p:spTree>
    <p:extLst>
      <p:ext uri="{BB962C8B-B14F-4D97-AF65-F5344CB8AC3E}">
        <p14:creationId xmlns:p14="http://schemas.microsoft.com/office/powerpoint/2010/main" val="87476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preferred order on a resume begins with your heading and contact information. This is followed by your education. As a current student, you will want to leave education at the top of your resume until you graduate. In addition to your university and major, you will want to include your graduation date and your GPA if it is above a 3.0. You can also include your major GPA if that is higher or you want to highlight it. You can work with your academic advisor to calculate your major GPA. After education you will list some of these additional sections depending on your experience. I will now go over each section in more detail. </a:t>
            </a:r>
          </a:p>
        </p:txBody>
      </p:sp>
      <p:sp>
        <p:nvSpPr>
          <p:cNvPr id="4" name="Slide Number Placeholder 3"/>
          <p:cNvSpPr>
            <a:spLocks noGrp="1"/>
          </p:cNvSpPr>
          <p:nvPr>
            <p:ph type="sldNum" sz="quarter" idx="5"/>
          </p:nvPr>
        </p:nvSpPr>
        <p:spPr/>
        <p:txBody>
          <a:bodyPr/>
          <a:lstStyle/>
          <a:p>
            <a:fld id="{11CB819B-E5B6-394D-A66F-62DBB27E7224}" type="slidenum">
              <a:rPr lang="en-US" smtClean="0"/>
              <a:t>7</a:t>
            </a:fld>
            <a:endParaRPr lang="en-US"/>
          </a:p>
        </p:txBody>
      </p:sp>
    </p:spTree>
    <p:extLst>
      <p:ext uri="{BB962C8B-B14F-4D97-AF65-F5344CB8AC3E}">
        <p14:creationId xmlns:p14="http://schemas.microsoft.com/office/powerpoint/2010/main" val="135562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heading should start with your name, big and bold at the top of your resume. This will be followed by your email address, phone number, and LinkedIn URL. To ensure that your LinkedIn URL doesn’t include random numbers and letters at the end, Google “Personalize LinkedIn URL” and follow the directions. Including your physical address is optional, but in general you don’t need it. If you are relocating and would like to include your new address, that could help employers know that you are serious about moving to their city. </a:t>
            </a:r>
          </a:p>
        </p:txBody>
      </p:sp>
      <p:sp>
        <p:nvSpPr>
          <p:cNvPr id="4" name="Slide Number Placeholder 3"/>
          <p:cNvSpPr>
            <a:spLocks noGrp="1"/>
          </p:cNvSpPr>
          <p:nvPr>
            <p:ph type="sldNum" sz="quarter" idx="5"/>
          </p:nvPr>
        </p:nvSpPr>
        <p:spPr/>
        <p:txBody>
          <a:bodyPr/>
          <a:lstStyle/>
          <a:p>
            <a:fld id="{11CB819B-E5B6-394D-A66F-62DBB27E7224}" type="slidenum">
              <a:rPr lang="en-US" smtClean="0"/>
              <a:t>8</a:t>
            </a:fld>
            <a:endParaRPr lang="en-US"/>
          </a:p>
        </p:txBody>
      </p:sp>
    </p:spTree>
    <p:extLst>
      <p:ext uri="{BB962C8B-B14F-4D97-AF65-F5344CB8AC3E}">
        <p14:creationId xmlns:p14="http://schemas.microsoft.com/office/powerpoint/2010/main" val="228799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Bloch student, you are either pursuing a Bachelor of Science in Accounting or a Bachelor of Business Administration with an emphasis area. This slide shows you how to layout either degree. If you are accounting and plan to pursue the CPA, make sure you include your CPA eligible date as well as your graduation date. You will notice each example includes UMKC, your degree, graduation date, and GPA. </a:t>
            </a:r>
          </a:p>
        </p:txBody>
      </p:sp>
      <p:sp>
        <p:nvSpPr>
          <p:cNvPr id="4" name="Slide Number Placeholder 3"/>
          <p:cNvSpPr>
            <a:spLocks noGrp="1"/>
          </p:cNvSpPr>
          <p:nvPr>
            <p:ph type="sldNum" sz="quarter" idx="5"/>
          </p:nvPr>
        </p:nvSpPr>
        <p:spPr/>
        <p:txBody>
          <a:bodyPr/>
          <a:lstStyle/>
          <a:p>
            <a:fld id="{11CB819B-E5B6-394D-A66F-62DBB27E7224}" type="slidenum">
              <a:rPr lang="en-US" smtClean="0"/>
              <a:t>9</a:t>
            </a:fld>
            <a:endParaRPr lang="en-US"/>
          </a:p>
        </p:txBody>
      </p:sp>
    </p:spTree>
    <p:extLst>
      <p:ext uri="{BB962C8B-B14F-4D97-AF65-F5344CB8AC3E}">
        <p14:creationId xmlns:p14="http://schemas.microsoft.com/office/powerpoint/2010/main" val="59192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Listing your graduate degree is very similar to your undergraduate degree, it just sits above your undergrad degree. Everything on a resume moves in reverse chronological order, from most recent to least recent. </a:t>
            </a:r>
          </a:p>
        </p:txBody>
      </p:sp>
      <p:sp>
        <p:nvSpPr>
          <p:cNvPr id="4" name="Slide Number Placeholder 3"/>
          <p:cNvSpPr>
            <a:spLocks noGrp="1"/>
          </p:cNvSpPr>
          <p:nvPr>
            <p:ph type="sldNum" sz="quarter" idx="5"/>
          </p:nvPr>
        </p:nvSpPr>
        <p:spPr/>
        <p:txBody>
          <a:bodyPr/>
          <a:lstStyle/>
          <a:p>
            <a:fld id="{11CB819B-E5B6-394D-A66F-62DBB27E7224}" type="slidenum">
              <a:rPr lang="en-US" smtClean="0"/>
              <a:t>10</a:t>
            </a:fld>
            <a:endParaRPr lang="en-US"/>
          </a:p>
        </p:txBody>
      </p:sp>
    </p:spTree>
    <p:extLst>
      <p:ext uri="{BB962C8B-B14F-4D97-AF65-F5344CB8AC3E}">
        <p14:creationId xmlns:p14="http://schemas.microsoft.com/office/powerpoint/2010/main" val="337579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additional items you may include under your education section include other universities you’ve attended, including community colleges, as well as study abroad and language fluencies. If you speak multiple languages, make sure you list the level of fluency you have in each language as you see here. </a:t>
            </a:r>
          </a:p>
        </p:txBody>
      </p:sp>
      <p:sp>
        <p:nvSpPr>
          <p:cNvPr id="4" name="Slide Number Placeholder 3"/>
          <p:cNvSpPr>
            <a:spLocks noGrp="1"/>
          </p:cNvSpPr>
          <p:nvPr>
            <p:ph type="sldNum" sz="quarter" idx="5"/>
          </p:nvPr>
        </p:nvSpPr>
        <p:spPr/>
        <p:txBody>
          <a:bodyPr/>
          <a:lstStyle/>
          <a:p>
            <a:fld id="{11CB819B-E5B6-394D-A66F-62DBB27E7224}" type="slidenum">
              <a:rPr lang="en-US" smtClean="0"/>
              <a:t>11</a:t>
            </a:fld>
            <a:endParaRPr lang="en-US"/>
          </a:p>
        </p:txBody>
      </p:sp>
    </p:spTree>
    <p:extLst>
      <p:ext uri="{BB962C8B-B14F-4D97-AF65-F5344CB8AC3E}">
        <p14:creationId xmlns:p14="http://schemas.microsoft.com/office/powerpoint/2010/main" val="239594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849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range —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2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830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218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Slide —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158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Slide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428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Slide — White —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243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146067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6" r:id="rId4"/>
    <p:sldLayoutId id="2147483649" r:id="rId5"/>
    <p:sldLayoutId id="2147483650" r:id="rId6"/>
    <p:sldLayoutId id="2147483654" r:id="rId7"/>
    <p:sldLayoutId id="2147483653"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736" y="886968"/>
            <a:ext cx="3917675" cy="2123658"/>
          </a:xfrm>
          <a:prstGeom prst="rect">
            <a:avLst/>
          </a:prstGeom>
          <a:noFill/>
        </p:spPr>
        <p:txBody>
          <a:bodyPr wrap="square" rtlCol="0">
            <a:spAutoFit/>
          </a:bodyPr>
          <a:lstStyle/>
          <a:p>
            <a:r>
              <a:rPr lang="en-US" sz="6600" b="1" dirty="0">
                <a:solidFill>
                  <a:schemeClr val="bg1"/>
                </a:solidFill>
                <a:latin typeface="Helvetica Neue" charset="0"/>
                <a:ea typeface="Helvetica Neue" charset="0"/>
                <a:cs typeface="Helvetica Neue" charset="0"/>
              </a:rPr>
              <a:t>Intro to Resumes</a:t>
            </a:r>
          </a:p>
        </p:txBody>
      </p:sp>
    </p:spTree>
    <p:extLst>
      <p:ext uri="{BB962C8B-B14F-4D97-AF65-F5344CB8AC3E}">
        <p14:creationId xmlns:p14="http://schemas.microsoft.com/office/powerpoint/2010/main" val="372194492"/>
      </p:ext>
    </p:extLst>
  </p:cSld>
  <p:clrMapOvr>
    <a:masterClrMapping/>
  </p:clrMapOvr>
  <mc:AlternateContent xmlns:mc="http://schemas.openxmlformats.org/markup-compatibility/2006" xmlns:p14="http://schemas.microsoft.com/office/powerpoint/2010/main">
    <mc:Choice Requires="p14">
      <p:transition spd="slow" p14:dur="2000" advTm="18552"/>
    </mc:Choice>
    <mc:Fallback xmlns="">
      <p:transition spd="slow" advTm="185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73" y="479526"/>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Education - Graduate</a:t>
            </a:r>
          </a:p>
        </p:txBody>
      </p:sp>
      <p:sp>
        <p:nvSpPr>
          <p:cNvPr id="3" name="TextBox 2"/>
          <p:cNvSpPr txBox="1"/>
          <p:nvPr/>
        </p:nvSpPr>
        <p:spPr>
          <a:xfrm>
            <a:off x="665923" y="1709530"/>
            <a:ext cx="4641574" cy="1477328"/>
          </a:xfrm>
          <a:prstGeom prst="rect">
            <a:avLst/>
          </a:prstGeom>
          <a:noFill/>
        </p:spPr>
        <p:txBody>
          <a:bodyPr wrap="square" numCol="1" rtlCol="0">
            <a:spAutoFit/>
          </a:bodyPr>
          <a:lstStyle/>
          <a:p>
            <a:r>
              <a:rPr lang="en-US" b="1" u="sng" dirty="0">
                <a:solidFill>
                  <a:srgbClr val="2B65A5"/>
                </a:solidFill>
                <a:latin typeface="Helvetica Neue" charset="0"/>
              </a:rPr>
              <a:t>Education</a:t>
            </a:r>
          </a:p>
          <a:p>
            <a:r>
              <a:rPr lang="en-US" dirty="0">
                <a:solidFill>
                  <a:srgbClr val="2B65A5"/>
                </a:solidFill>
                <a:latin typeface="Helvetica Neue" charset="0"/>
              </a:rPr>
              <a:t>University of Missouri – Kansas City</a:t>
            </a:r>
          </a:p>
          <a:p>
            <a:r>
              <a:rPr lang="en-US" dirty="0">
                <a:solidFill>
                  <a:srgbClr val="2B65A5"/>
                </a:solidFill>
                <a:latin typeface="Helvetica Neue" charset="0"/>
              </a:rPr>
              <a:t>Master of Business Administration (MBA)</a:t>
            </a:r>
          </a:p>
          <a:p>
            <a:r>
              <a:rPr lang="en-US" dirty="0">
                <a:solidFill>
                  <a:srgbClr val="2B65A5"/>
                </a:solidFill>
                <a:latin typeface="Helvetica Neue" charset="0"/>
              </a:rPr>
              <a:t>May 2022</a:t>
            </a:r>
          </a:p>
          <a:p>
            <a:r>
              <a:rPr lang="en-US" dirty="0">
                <a:solidFill>
                  <a:srgbClr val="2B65A5"/>
                </a:solidFill>
                <a:latin typeface="Helvetica Neue" charset="0"/>
              </a:rPr>
              <a:t>GPA: 3.5/4.0</a:t>
            </a:r>
            <a:endParaRPr lang="en-US" dirty="0"/>
          </a:p>
        </p:txBody>
      </p:sp>
      <p:sp>
        <p:nvSpPr>
          <p:cNvPr id="5" name="TextBox 4">
            <a:extLst>
              <a:ext uri="{FF2B5EF4-FFF2-40B4-BE49-F238E27FC236}">
                <a16:creationId xmlns:a16="http://schemas.microsoft.com/office/drawing/2014/main" id="{670EF8D0-661D-49B1-95D6-526571464ACD}"/>
              </a:ext>
            </a:extLst>
          </p:cNvPr>
          <p:cNvSpPr txBox="1"/>
          <p:nvPr/>
        </p:nvSpPr>
        <p:spPr>
          <a:xfrm>
            <a:off x="665923" y="3611880"/>
            <a:ext cx="4641574" cy="1477328"/>
          </a:xfrm>
          <a:prstGeom prst="rect">
            <a:avLst/>
          </a:prstGeom>
          <a:noFill/>
        </p:spPr>
        <p:txBody>
          <a:bodyPr wrap="square" numCol="1" rtlCol="0">
            <a:spAutoFit/>
          </a:bodyPr>
          <a:lstStyle/>
          <a:p>
            <a:r>
              <a:rPr lang="en-US" b="1" u="sng" dirty="0">
                <a:solidFill>
                  <a:srgbClr val="2B65A5"/>
                </a:solidFill>
                <a:latin typeface="Helvetica Neue" charset="0"/>
              </a:rPr>
              <a:t>Education</a:t>
            </a:r>
          </a:p>
          <a:p>
            <a:r>
              <a:rPr lang="en-US" dirty="0">
                <a:solidFill>
                  <a:srgbClr val="2B65A5"/>
                </a:solidFill>
                <a:latin typeface="Helvetica Neue" charset="0"/>
              </a:rPr>
              <a:t>University of Missouri – Kansas City</a:t>
            </a:r>
          </a:p>
          <a:p>
            <a:r>
              <a:rPr lang="en-US" dirty="0">
                <a:solidFill>
                  <a:srgbClr val="2B65A5"/>
                </a:solidFill>
                <a:latin typeface="Helvetica Neue" charset="0"/>
              </a:rPr>
              <a:t>Master of Public Administration</a:t>
            </a:r>
          </a:p>
          <a:p>
            <a:r>
              <a:rPr lang="en-US" dirty="0">
                <a:solidFill>
                  <a:srgbClr val="2B65A5"/>
                </a:solidFill>
                <a:latin typeface="Helvetica Neue" charset="0"/>
              </a:rPr>
              <a:t>May 2021</a:t>
            </a:r>
          </a:p>
          <a:p>
            <a:r>
              <a:rPr lang="en-US" dirty="0">
                <a:solidFill>
                  <a:srgbClr val="2B65A5"/>
                </a:solidFill>
                <a:latin typeface="Helvetica Neue" charset="0"/>
              </a:rPr>
              <a:t>GPA: 3.5/4.0</a:t>
            </a:r>
            <a:endParaRPr lang="en-US" dirty="0"/>
          </a:p>
        </p:txBody>
      </p:sp>
      <p:sp>
        <p:nvSpPr>
          <p:cNvPr id="6" name="TextBox 5">
            <a:extLst>
              <a:ext uri="{FF2B5EF4-FFF2-40B4-BE49-F238E27FC236}">
                <a16:creationId xmlns:a16="http://schemas.microsoft.com/office/drawing/2014/main" id="{144C29F7-FB4D-4F40-9CD7-D6764DE501B8}"/>
              </a:ext>
            </a:extLst>
          </p:cNvPr>
          <p:cNvSpPr txBox="1"/>
          <p:nvPr/>
        </p:nvSpPr>
        <p:spPr>
          <a:xfrm>
            <a:off x="6884505" y="1709530"/>
            <a:ext cx="4641574" cy="2585323"/>
          </a:xfrm>
          <a:prstGeom prst="rect">
            <a:avLst/>
          </a:prstGeom>
          <a:noFill/>
        </p:spPr>
        <p:txBody>
          <a:bodyPr wrap="square" numCol="1" rtlCol="0">
            <a:spAutoFit/>
          </a:bodyPr>
          <a:lstStyle/>
          <a:p>
            <a:r>
              <a:rPr lang="en-US" b="1" u="sng" dirty="0">
                <a:solidFill>
                  <a:srgbClr val="2B65A5"/>
                </a:solidFill>
                <a:latin typeface="Helvetica Neue" charset="0"/>
              </a:rPr>
              <a:t>Education</a:t>
            </a:r>
          </a:p>
          <a:p>
            <a:r>
              <a:rPr lang="en-US" dirty="0">
                <a:solidFill>
                  <a:srgbClr val="2B65A5"/>
                </a:solidFill>
                <a:latin typeface="Helvetica Neue" charset="0"/>
              </a:rPr>
              <a:t>University of Missouri – Kansas City</a:t>
            </a:r>
          </a:p>
          <a:p>
            <a:r>
              <a:rPr lang="en-US" dirty="0">
                <a:solidFill>
                  <a:srgbClr val="2B65A5"/>
                </a:solidFill>
                <a:latin typeface="Helvetica Neue" charset="0"/>
              </a:rPr>
              <a:t>Master of Science in Accounting</a:t>
            </a:r>
          </a:p>
          <a:p>
            <a:r>
              <a:rPr lang="en-US" dirty="0">
                <a:solidFill>
                  <a:srgbClr val="2B65A5"/>
                </a:solidFill>
                <a:latin typeface="Helvetica Neue" charset="0"/>
              </a:rPr>
              <a:t>CPA Eligible/Graduation: May 2021</a:t>
            </a:r>
          </a:p>
          <a:p>
            <a:r>
              <a:rPr lang="en-US" dirty="0">
                <a:solidFill>
                  <a:srgbClr val="2B65A5"/>
                </a:solidFill>
                <a:latin typeface="Helvetica Neue" charset="0"/>
              </a:rPr>
              <a:t>GPA: 3.5/4.0</a:t>
            </a:r>
          </a:p>
          <a:p>
            <a:endParaRPr lang="en-US" dirty="0">
              <a:solidFill>
                <a:srgbClr val="2B65A5"/>
              </a:solidFill>
              <a:latin typeface="Helvetica Neue" charset="0"/>
            </a:endParaRPr>
          </a:p>
          <a:p>
            <a:r>
              <a:rPr lang="en-US" dirty="0">
                <a:solidFill>
                  <a:srgbClr val="2B65A5"/>
                </a:solidFill>
                <a:latin typeface="Helvetica Neue" charset="0"/>
              </a:rPr>
              <a:t>Bachelor of Science in Accounting</a:t>
            </a:r>
          </a:p>
          <a:p>
            <a:r>
              <a:rPr lang="en-US" dirty="0">
                <a:solidFill>
                  <a:srgbClr val="2B65A5"/>
                </a:solidFill>
                <a:latin typeface="Helvetica Neue" charset="0"/>
              </a:rPr>
              <a:t>May 2020</a:t>
            </a:r>
          </a:p>
          <a:p>
            <a:endParaRPr lang="en-US" dirty="0"/>
          </a:p>
        </p:txBody>
      </p:sp>
    </p:spTree>
    <p:extLst>
      <p:ext uri="{BB962C8B-B14F-4D97-AF65-F5344CB8AC3E}">
        <p14:creationId xmlns:p14="http://schemas.microsoft.com/office/powerpoint/2010/main" val="3215358665"/>
      </p:ext>
    </p:extLst>
  </p:cSld>
  <p:clrMapOvr>
    <a:masterClrMapping/>
  </p:clrMapOvr>
  <mc:AlternateContent xmlns:mc="http://schemas.openxmlformats.org/markup-compatibility/2006" xmlns:p14="http://schemas.microsoft.com/office/powerpoint/2010/main">
    <mc:Choice Requires="p14">
      <p:transition spd="slow" p14:dur="2000" advTm="15677"/>
    </mc:Choice>
    <mc:Fallback xmlns="">
      <p:transition spd="slow" advTm="1567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73" y="479526"/>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Education - Exceptions</a:t>
            </a:r>
          </a:p>
        </p:txBody>
      </p:sp>
      <p:sp>
        <p:nvSpPr>
          <p:cNvPr id="7" name="TextBox 6">
            <a:extLst>
              <a:ext uri="{FF2B5EF4-FFF2-40B4-BE49-F238E27FC236}">
                <a16:creationId xmlns:a16="http://schemas.microsoft.com/office/drawing/2014/main" id="{1205A08E-AA88-46D7-AE64-234B22270483}"/>
              </a:ext>
            </a:extLst>
          </p:cNvPr>
          <p:cNvSpPr txBox="1"/>
          <p:nvPr/>
        </p:nvSpPr>
        <p:spPr>
          <a:xfrm>
            <a:off x="665922" y="1554082"/>
            <a:ext cx="10782365" cy="3416320"/>
          </a:xfrm>
          <a:prstGeom prst="rect">
            <a:avLst/>
          </a:prstGeom>
          <a:noFill/>
        </p:spPr>
        <p:txBody>
          <a:bodyPr wrap="square" numCol="1" rtlCol="0">
            <a:spAutoFit/>
          </a:bodyPr>
          <a:lstStyle/>
          <a:p>
            <a:r>
              <a:rPr lang="en-US" b="1" u="sng" dirty="0">
                <a:solidFill>
                  <a:srgbClr val="2B65A5"/>
                </a:solidFill>
                <a:latin typeface="Helvetica Neue" charset="0"/>
              </a:rPr>
              <a:t>Education</a:t>
            </a:r>
          </a:p>
          <a:p>
            <a:r>
              <a:rPr lang="en-US" dirty="0">
                <a:solidFill>
                  <a:srgbClr val="2B65A5"/>
                </a:solidFill>
                <a:latin typeface="Helvetica Neue" charset="0"/>
              </a:rPr>
              <a:t>University of Missouri – Kansas City</a:t>
            </a:r>
          </a:p>
          <a:p>
            <a:r>
              <a:rPr lang="en-US" dirty="0">
                <a:solidFill>
                  <a:srgbClr val="2B65A5"/>
                </a:solidFill>
                <a:latin typeface="Helvetica Neue" charset="0"/>
              </a:rPr>
              <a:t>Bachelor of Science in Accounting</a:t>
            </a:r>
          </a:p>
          <a:p>
            <a:r>
              <a:rPr lang="en-US" dirty="0">
                <a:solidFill>
                  <a:srgbClr val="2B65A5"/>
                </a:solidFill>
                <a:latin typeface="Helvetica Neue" charset="0"/>
              </a:rPr>
              <a:t>May 2021 </a:t>
            </a:r>
          </a:p>
          <a:p>
            <a:r>
              <a:rPr lang="en-US" dirty="0">
                <a:solidFill>
                  <a:srgbClr val="2B65A5"/>
                </a:solidFill>
                <a:latin typeface="Helvetica Neue" charset="0"/>
              </a:rPr>
              <a:t>GPA: 3.5/4.0</a:t>
            </a:r>
          </a:p>
          <a:p>
            <a:endParaRPr lang="en-US" dirty="0">
              <a:solidFill>
                <a:srgbClr val="2B65A5"/>
              </a:solidFill>
              <a:latin typeface="Helvetica Neue" charset="0"/>
            </a:endParaRPr>
          </a:p>
          <a:p>
            <a:r>
              <a:rPr lang="en-US" dirty="0">
                <a:solidFill>
                  <a:srgbClr val="2B65A5"/>
                </a:solidFill>
                <a:latin typeface="Helvetica Neue" charset="0"/>
              </a:rPr>
              <a:t>Johnson County Community College</a:t>
            </a:r>
          </a:p>
          <a:p>
            <a:r>
              <a:rPr lang="en-US" dirty="0">
                <a:solidFill>
                  <a:srgbClr val="2B65A5"/>
                </a:solidFill>
                <a:latin typeface="Helvetica Neue" charset="0"/>
              </a:rPr>
              <a:t>Associate of Arts</a:t>
            </a:r>
          </a:p>
          <a:p>
            <a:endParaRPr lang="en-US" dirty="0">
              <a:solidFill>
                <a:srgbClr val="2B65A5"/>
              </a:solidFill>
              <a:latin typeface="Helvetica Neue" charset="0"/>
            </a:endParaRPr>
          </a:p>
          <a:p>
            <a:r>
              <a:rPr lang="en-US" dirty="0">
                <a:solidFill>
                  <a:srgbClr val="2B65A5"/>
                </a:solidFill>
                <a:latin typeface="Helvetica Neue" charset="0"/>
              </a:rPr>
              <a:t>University of Florence, Florence, Italy</a:t>
            </a:r>
          </a:p>
          <a:p>
            <a:r>
              <a:rPr lang="en-US" dirty="0">
                <a:solidFill>
                  <a:srgbClr val="2B65A5"/>
                </a:solidFill>
                <a:latin typeface="Helvetica Neue" charset="0"/>
              </a:rPr>
              <a:t>Study Abroad</a:t>
            </a:r>
          </a:p>
          <a:p>
            <a:r>
              <a:rPr lang="en-US">
                <a:solidFill>
                  <a:srgbClr val="2B65A5"/>
                </a:solidFill>
                <a:latin typeface="Helvetica Neue" charset="0"/>
              </a:rPr>
              <a:t>Summer 2019</a:t>
            </a:r>
            <a:endParaRPr lang="en-US" dirty="0">
              <a:solidFill>
                <a:srgbClr val="2B65A5"/>
              </a:solidFill>
              <a:latin typeface="Helvetica Neue" charset="0"/>
            </a:endParaRPr>
          </a:p>
        </p:txBody>
      </p:sp>
    </p:spTree>
    <p:extLst>
      <p:ext uri="{BB962C8B-B14F-4D97-AF65-F5344CB8AC3E}">
        <p14:creationId xmlns:p14="http://schemas.microsoft.com/office/powerpoint/2010/main" val="719807890"/>
      </p:ext>
    </p:extLst>
  </p:cSld>
  <p:clrMapOvr>
    <a:masterClrMapping/>
  </p:clrMapOvr>
  <mc:AlternateContent xmlns:mc="http://schemas.openxmlformats.org/markup-compatibility/2006" xmlns:p14="http://schemas.microsoft.com/office/powerpoint/2010/main">
    <mc:Choice Requires="p14">
      <p:transition spd="slow" p14:dur="2000" advTm="21477"/>
    </mc:Choice>
    <mc:Fallback xmlns="">
      <p:transition spd="slow" advTm="2147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4594"/>
            <a:ext cx="8839200" cy="1107996"/>
          </a:xfrm>
          <a:prstGeom prst="rect">
            <a:avLst/>
          </a:prstGeom>
          <a:noFill/>
        </p:spPr>
        <p:txBody>
          <a:bodyPr wrap="square" rtlCol="0">
            <a:spAutoFit/>
          </a:bodyPr>
          <a:lstStyle/>
          <a:p>
            <a:pPr algn="ctr"/>
            <a:r>
              <a:rPr lang="en-US" sz="6600" b="1" dirty="0">
                <a:solidFill>
                  <a:schemeClr val="bg1"/>
                </a:solidFill>
                <a:latin typeface="Helvetica Neue" charset="0"/>
                <a:ea typeface="Helvetica Neue" charset="0"/>
                <a:cs typeface="Helvetica Neue" charset="0"/>
              </a:rPr>
              <a:t>Experience</a:t>
            </a:r>
          </a:p>
        </p:txBody>
      </p:sp>
      <p:sp>
        <p:nvSpPr>
          <p:cNvPr id="6" name="Rectangle 5">
            <a:extLst>
              <a:ext uri="{FF2B5EF4-FFF2-40B4-BE49-F238E27FC236}">
                <a16:creationId xmlns:a16="http://schemas.microsoft.com/office/drawing/2014/main" id="{45A6617A-54B5-43C8-963B-C64071462F90}"/>
              </a:ext>
            </a:extLst>
          </p:cNvPr>
          <p:cNvSpPr/>
          <p:nvPr/>
        </p:nvSpPr>
        <p:spPr>
          <a:xfrm>
            <a:off x="1109472" y="1508082"/>
            <a:ext cx="9918192" cy="3816429"/>
          </a:xfrm>
          <a:prstGeom prst="rect">
            <a:avLst/>
          </a:prstGeom>
        </p:spPr>
        <p:txBody>
          <a:bodyPr wrap="square">
            <a:spAutoFit/>
          </a:bodyPr>
          <a:lstStyle/>
          <a:p>
            <a:r>
              <a:rPr lang="en-US" sz="2400" dirty="0">
                <a:solidFill>
                  <a:schemeClr val="bg1"/>
                </a:solidFill>
                <a:latin typeface="Helvetica Neue" panose="02000503000000020004"/>
              </a:rPr>
              <a:t>Be sure to include: </a:t>
            </a:r>
          </a:p>
          <a:p>
            <a:pPr marL="342900" indent="-342900">
              <a:buFont typeface="Arial" panose="020B0604020202020204" pitchFamily="34" charset="0"/>
              <a:buChar char="•"/>
            </a:pPr>
            <a:r>
              <a:rPr lang="en-US" dirty="0">
                <a:solidFill>
                  <a:schemeClr val="bg1"/>
                </a:solidFill>
                <a:latin typeface="Helvetica Neue" panose="02000503000000020004"/>
              </a:rPr>
              <a:t>Proper names, job titles</a:t>
            </a:r>
          </a:p>
          <a:p>
            <a:pPr marL="342900" indent="-342900">
              <a:buFont typeface="Arial" panose="020B0604020202020204" pitchFamily="34" charset="0"/>
              <a:buChar char="•"/>
            </a:pPr>
            <a:r>
              <a:rPr lang="en-US" dirty="0">
                <a:solidFill>
                  <a:schemeClr val="bg1"/>
                </a:solidFill>
                <a:latin typeface="Helvetica Neue" panose="02000503000000020004"/>
              </a:rPr>
              <a:t>Dates and locations (city/state)</a:t>
            </a:r>
          </a:p>
          <a:p>
            <a:pPr marL="342900" indent="-342900">
              <a:buFont typeface="Arial" panose="020B0604020202020204" pitchFamily="34" charset="0"/>
              <a:buChar char="•"/>
            </a:pPr>
            <a:r>
              <a:rPr lang="en-US" dirty="0">
                <a:solidFill>
                  <a:schemeClr val="bg1"/>
                </a:solidFill>
                <a:latin typeface="Helvetica Neue" panose="02000503000000020004"/>
              </a:rPr>
              <a:t>Your contribution to the organization</a:t>
            </a:r>
          </a:p>
          <a:p>
            <a:pPr marL="342900" indent="-342900">
              <a:buFont typeface="Arial" panose="020B0604020202020204" pitchFamily="34" charset="0"/>
              <a:buChar char="•"/>
            </a:pPr>
            <a:r>
              <a:rPr lang="en-US" dirty="0">
                <a:solidFill>
                  <a:schemeClr val="bg1"/>
                </a:solidFill>
                <a:latin typeface="Helvetica Neue" panose="02000503000000020004"/>
              </a:rPr>
              <a:t>Bullet all of your job duties</a:t>
            </a:r>
          </a:p>
          <a:p>
            <a:pPr marL="342900" indent="-342900">
              <a:buFont typeface="Arial" panose="020B0604020202020204" pitchFamily="34" charset="0"/>
              <a:buChar char="•"/>
            </a:pPr>
            <a:r>
              <a:rPr lang="en-US" dirty="0">
                <a:solidFill>
                  <a:schemeClr val="bg1"/>
                </a:solidFill>
                <a:latin typeface="Helvetica Neue" panose="02000503000000020004"/>
              </a:rPr>
              <a:t>Quantify on your resume whenever possible</a:t>
            </a:r>
          </a:p>
          <a:p>
            <a:pPr marL="342900" indent="-342900">
              <a:buFont typeface="Arial" panose="020B0604020202020204" pitchFamily="34" charset="0"/>
              <a:buChar char="•"/>
            </a:pPr>
            <a:r>
              <a:rPr lang="en-US" dirty="0">
                <a:solidFill>
                  <a:schemeClr val="bg1"/>
                </a:solidFill>
                <a:latin typeface="Helvetica Neue" panose="02000503000000020004"/>
              </a:rPr>
              <a:t>Expand on your Role, your Contribution, and your Impact</a:t>
            </a:r>
          </a:p>
          <a:p>
            <a:pPr marL="342900" indent="-342900">
              <a:buFont typeface="Arial" panose="020B0604020202020204" pitchFamily="34" charset="0"/>
              <a:buChar char="•"/>
            </a:pPr>
            <a:r>
              <a:rPr lang="en-US" dirty="0">
                <a:solidFill>
                  <a:schemeClr val="bg1"/>
                </a:solidFill>
                <a:latin typeface="Helvetica Neue" panose="02000503000000020004"/>
              </a:rPr>
              <a:t>Do not use complete sentences, periods, or personal pronouns </a:t>
            </a:r>
            <a:r>
              <a:rPr lang="en-US" dirty="0" err="1">
                <a:solidFill>
                  <a:schemeClr val="bg1"/>
                </a:solidFill>
                <a:latin typeface="Helvetica Neue" panose="02000503000000020004"/>
              </a:rPr>
              <a:t>like,“I”,“me</a:t>
            </a:r>
            <a:r>
              <a:rPr lang="en-US" dirty="0">
                <a:solidFill>
                  <a:schemeClr val="bg1"/>
                </a:solidFill>
                <a:latin typeface="Helvetica Neue" panose="02000503000000020004"/>
              </a:rPr>
              <a:t>”, or “we”</a:t>
            </a:r>
          </a:p>
          <a:p>
            <a:pPr marL="342900" indent="-342900">
              <a:buFont typeface="Arial" panose="020B0604020202020204" pitchFamily="34" charset="0"/>
              <a:buChar char="•"/>
            </a:pPr>
            <a:r>
              <a:rPr lang="en-US" dirty="0">
                <a:solidFill>
                  <a:schemeClr val="bg1"/>
                </a:solidFill>
                <a:latin typeface="Helvetica Neue" panose="02000503000000020004"/>
              </a:rPr>
              <a:t>List your relevant experiences in reverse chronological order, beginning with your most recent position and proceeding backwards</a:t>
            </a:r>
          </a:p>
          <a:p>
            <a:pPr marL="342900" indent="-342900">
              <a:buFont typeface="Arial" panose="020B0604020202020204" pitchFamily="34" charset="0"/>
              <a:buChar char="•"/>
            </a:pPr>
            <a:r>
              <a:rPr lang="en-US" dirty="0">
                <a:solidFill>
                  <a:schemeClr val="bg1"/>
                </a:solidFill>
                <a:latin typeface="Helvetica Neue" panose="02000503000000020004"/>
              </a:rPr>
              <a:t>Think about </a:t>
            </a:r>
            <a:r>
              <a:rPr lang="en-US" b="1" i="1" dirty="0">
                <a:solidFill>
                  <a:schemeClr val="bg1"/>
                </a:solidFill>
                <a:latin typeface="Helvetica Neue" panose="02000503000000020004"/>
              </a:rPr>
              <a:t>Accomplished [X] as measured by [Y] by doing [Z] or Skill + Task + Result</a:t>
            </a:r>
            <a:r>
              <a:rPr lang="en-US" dirty="0">
                <a:solidFill>
                  <a:schemeClr val="bg1"/>
                </a:solidFill>
                <a:latin typeface="Helvetica Neue" panose="02000503000000020004"/>
              </a:rPr>
              <a:t> when writing your bullet points</a:t>
            </a:r>
          </a:p>
          <a:p>
            <a:pPr marL="342900" indent="-342900">
              <a:buFont typeface="Arial" panose="020B0604020202020204" pitchFamily="34" charset="0"/>
              <a:buChar char="•"/>
            </a:pPr>
            <a:endParaRPr lang="en-US" sz="2000" b="1" dirty="0">
              <a:solidFill>
                <a:schemeClr val="bg1"/>
              </a:solidFill>
              <a:latin typeface="Helvetica Neue" panose="02000503000000020004"/>
            </a:endParaRPr>
          </a:p>
        </p:txBody>
      </p:sp>
      <p:pic>
        <p:nvPicPr>
          <p:cNvPr id="7" name="Picture 2" descr="https://getajobmelbourne.files.wordpress.com/2013/11/koalifications-meme-371.jpg">
            <a:extLst>
              <a:ext uri="{FF2B5EF4-FFF2-40B4-BE49-F238E27FC236}">
                <a16:creationId xmlns:a16="http://schemas.microsoft.com/office/drawing/2014/main" id="{9AF3A93A-2E8B-40DC-9C20-834B95104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5802" y="1401986"/>
            <a:ext cx="2456382" cy="184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52012"/>
      </p:ext>
    </p:extLst>
  </p:cSld>
  <p:clrMapOvr>
    <a:masterClrMapping/>
  </p:clrMapOvr>
  <mc:AlternateContent xmlns:mc="http://schemas.openxmlformats.org/markup-compatibility/2006" xmlns:p14="http://schemas.microsoft.com/office/powerpoint/2010/main">
    <mc:Choice Requires="p14">
      <p:transition spd="slow" p14:dur="2000" advTm="51207"/>
    </mc:Choice>
    <mc:Fallback xmlns="">
      <p:transition spd="slow" advTm="5120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Internship Experience</a:t>
            </a:r>
          </a:p>
        </p:txBody>
      </p:sp>
      <p:sp>
        <p:nvSpPr>
          <p:cNvPr id="6" name="Rectangle 5">
            <a:extLst>
              <a:ext uri="{FF2B5EF4-FFF2-40B4-BE49-F238E27FC236}">
                <a16:creationId xmlns:a16="http://schemas.microsoft.com/office/drawing/2014/main" id="{675A2AA9-D993-4371-8654-DE84017EF68C}"/>
              </a:ext>
            </a:extLst>
          </p:cNvPr>
          <p:cNvSpPr/>
          <p:nvPr/>
        </p:nvSpPr>
        <p:spPr>
          <a:xfrm>
            <a:off x="570395" y="1859340"/>
            <a:ext cx="11051209" cy="2031325"/>
          </a:xfrm>
          <a:prstGeom prst="rect">
            <a:avLst/>
          </a:prstGeom>
        </p:spPr>
        <p:txBody>
          <a:bodyPr wrap="square">
            <a:spAutoFit/>
          </a:bodyPr>
          <a:lstStyle/>
          <a:p>
            <a:r>
              <a:rPr lang="en-US" b="1" dirty="0">
                <a:latin typeface="Helvetica Neue" panose="02000503000000020004"/>
                <a:cs typeface="Helvetica" panose="020B0604020202020204" pitchFamily="34" charset="0"/>
              </a:rPr>
              <a:t>Forward Sports Marketing                                                                                                 </a:t>
            </a:r>
            <a:r>
              <a:rPr lang="en-US" dirty="0">
                <a:latin typeface="Helvetica Neue" panose="02000503000000020004"/>
                <a:cs typeface="Helvetica" panose="020B0604020202020204" pitchFamily="34" charset="0"/>
              </a:rPr>
              <a:t>Lee’s Summit, MO                                     </a:t>
            </a:r>
          </a:p>
          <a:p>
            <a:r>
              <a:rPr lang="en-US" i="1" dirty="0">
                <a:latin typeface="Helvetica Neue" panose="02000503000000020004"/>
                <a:cs typeface="Helvetica" panose="020B0604020202020204" pitchFamily="34" charset="0"/>
              </a:rPr>
              <a:t>Customer Support Intern                                                                                        </a:t>
            </a:r>
            <a:r>
              <a:rPr lang="en-US" dirty="0">
                <a:latin typeface="Helvetica Neue" panose="02000503000000020004"/>
                <a:cs typeface="Helvetica" panose="020B0604020202020204" pitchFamily="34" charset="0"/>
              </a:rPr>
              <a:t>September 2019 – Present</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Establish consultative relationships with clients and partners to demonstrate value of company’s marketing services.</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Communicate with clients to design and customize innovative solutions to meet their marketing needs.</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Negotiate entire sales relationships from prospecting, cold calling, qualifying, and closing deals.</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Attend NHRA Racing events to build rapport with clients and prospective sponsors. </a:t>
            </a:r>
          </a:p>
        </p:txBody>
      </p:sp>
    </p:spTree>
    <p:extLst>
      <p:ext uri="{BB962C8B-B14F-4D97-AF65-F5344CB8AC3E}">
        <p14:creationId xmlns:p14="http://schemas.microsoft.com/office/powerpoint/2010/main" val="2141458503"/>
      </p:ext>
    </p:extLst>
  </p:cSld>
  <p:clrMapOvr>
    <a:masterClrMapping/>
  </p:clrMapOvr>
  <mc:AlternateContent xmlns:mc="http://schemas.openxmlformats.org/markup-compatibility/2006" xmlns:p14="http://schemas.microsoft.com/office/powerpoint/2010/main">
    <mc:Choice Requires="p14">
      <p:transition spd="slow" p14:dur="2000" advTm="31111"/>
    </mc:Choice>
    <mc:Fallback xmlns="">
      <p:transition spd="slow" advTm="3111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Work Experience</a:t>
            </a:r>
          </a:p>
        </p:txBody>
      </p:sp>
      <p:sp>
        <p:nvSpPr>
          <p:cNvPr id="6" name="Rectangle 5">
            <a:extLst>
              <a:ext uri="{FF2B5EF4-FFF2-40B4-BE49-F238E27FC236}">
                <a16:creationId xmlns:a16="http://schemas.microsoft.com/office/drawing/2014/main" id="{675A2AA9-D993-4371-8654-DE84017EF68C}"/>
              </a:ext>
            </a:extLst>
          </p:cNvPr>
          <p:cNvSpPr/>
          <p:nvPr/>
        </p:nvSpPr>
        <p:spPr>
          <a:xfrm>
            <a:off x="570395" y="1397427"/>
            <a:ext cx="11051209" cy="2862322"/>
          </a:xfrm>
          <a:prstGeom prst="rect">
            <a:avLst/>
          </a:prstGeom>
        </p:spPr>
        <p:txBody>
          <a:bodyPr wrap="square">
            <a:spAutoFit/>
          </a:bodyPr>
          <a:lstStyle/>
          <a:p>
            <a:r>
              <a:rPr lang="en-US" b="1" dirty="0">
                <a:latin typeface="Helvetica Neue" panose="02000503000000020004"/>
                <a:cs typeface="Helvetica" panose="020B0604020202020204" pitchFamily="34" charset="0"/>
              </a:rPr>
              <a:t>Kansas City Chiefs                                                              	                                           </a:t>
            </a:r>
            <a:r>
              <a:rPr lang="en-US" dirty="0">
                <a:latin typeface="Helvetica Neue" panose="02000503000000020004"/>
                <a:cs typeface="Helvetica" panose="020B0604020202020204" pitchFamily="34" charset="0"/>
              </a:rPr>
              <a:t>Kansas City, MO                                                 </a:t>
            </a:r>
            <a:r>
              <a:rPr lang="en-US" i="1" dirty="0">
                <a:latin typeface="Helvetica Neue" panose="02000503000000020004"/>
                <a:cs typeface="Helvetica" panose="020B0604020202020204" pitchFamily="34" charset="0"/>
              </a:rPr>
              <a:t>Stadium Tour Guide  				                                                </a:t>
            </a:r>
            <a:r>
              <a:rPr lang="en-US" dirty="0">
                <a:latin typeface="Helvetica Neue" panose="02000503000000020004"/>
                <a:cs typeface="Helvetica" panose="020B0604020202020204" pitchFamily="34" charset="0"/>
              </a:rPr>
              <a:t>May – December 2018</a:t>
            </a:r>
          </a:p>
          <a:p>
            <a:pPr marL="285750" lvl="0" indent="-285750">
              <a:buFont typeface="Arial" panose="020B0604020202020204" pitchFamily="34" charset="0"/>
              <a:buChar char="•"/>
            </a:pPr>
            <a:r>
              <a:rPr lang="en-US" dirty="0">
                <a:latin typeface="Helvetica Neue" panose="02000503000000020004"/>
                <a:cs typeface="Helvetica" panose="020B0604020202020204" pitchFamily="34" charset="0"/>
              </a:rPr>
              <a:t>Served as face of Kansas City Chiefs and Arrowhead Stadium for fans and tourists on stadium tours.</a:t>
            </a:r>
          </a:p>
          <a:p>
            <a:pPr marL="285750" lvl="0" indent="-285750">
              <a:buFont typeface="Arial" panose="020B0604020202020204" pitchFamily="34" charset="0"/>
              <a:buChar char="•"/>
            </a:pPr>
            <a:r>
              <a:rPr lang="en-US" dirty="0">
                <a:latin typeface="Helvetica Neue" panose="02000503000000020004"/>
                <a:cs typeface="Helvetica" panose="020B0604020202020204" pitchFamily="34" charset="0"/>
              </a:rPr>
              <a:t>Performed over 100 tours for groups up to 30 fans each.</a:t>
            </a:r>
          </a:p>
          <a:p>
            <a:pPr marL="285750" lvl="0" indent="-285750">
              <a:buFont typeface="Arial" panose="020B0604020202020204" pitchFamily="34" charset="0"/>
              <a:buChar char="•"/>
            </a:pPr>
            <a:r>
              <a:rPr lang="en-US" dirty="0">
                <a:latin typeface="Helvetica Neue" panose="02000503000000020004"/>
                <a:cs typeface="Helvetica" panose="020B0604020202020204" pitchFamily="34" charset="0"/>
              </a:rPr>
              <a:t>Designed and customized each tour to group to create excellent, memorable fan experience through energetic and knowledgeable tour and presentation of Kansas City Chiefs and Arrowhead Stadium.</a:t>
            </a:r>
          </a:p>
          <a:p>
            <a:pPr marL="285750" lvl="0" indent="-285750">
              <a:buFont typeface="Arial" panose="020B0604020202020204" pitchFamily="34" charset="0"/>
              <a:buChar char="•"/>
            </a:pPr>
            <a:r>
              <a:rPr lang="en-US" dirty="0">
                <a:latin typeface="Helvetica Neue" panose="02000503000000020004"/>
                <a:cs typeface="Helvetica" panose="020B0604020202020204" pitchFamily="34" charset="0"/>
              </a:rPr>
              <a:t>Researched history and competitive edge of stadium and organization in order to become subject matter expert on topics potentially brought up during tours.</a:t>
            </a:r>
          </a:p>
          <a:p>
            <a:pPr marL="285750" lvl="0" indent="-285750">
              <a:buFont typeface="Arial" panose="020B0604020202020204" pitchFamily="34" charset="0"/>
              <a:buChar char="•"/>
            </a:pPr>
            <a:r>
              <a:rPr lang="en-US" dirty="0">
                <a:latin typeface="Helvetica Neue" panose="02000503000000020004"/>
                <a:cs typeface="Helvetica" panose="020B0604020202020204" pitchFamily="34" charset="0"/>
              </a:rPr>
              <a:t>Collaborated and communicated with team of tour guides to learn best practices and receive feedback to be used in adapting and improving techniques.</a:t>
            </a:r>
          </a:p>
        </p:txBody>
      </p:sp>
    </p:spTree>
    <p:extLst>
      <p:ext uri="{BB962C8B-B14F-4D97-AF65-F5344CB8AC3E}">
        <p14:creationId xmlns:p14="http://schemas.microsoft.com/office/powerpoint/2010/main" val="3535755025"/>
      </p:ext>
    </p:extLst>
  </p:cSld>
  <p:clrMapOvr>
    <a:masterClrMapping/>
  </p:clrMapOvr>
  <mc:AlternateContent xmlns:mc="http://schemas.openxmlformats.org/markup-compatibility/2006" xmlns:p14="http://schemas.microsoft.com/office/powerpoint/2010/main">
    <mc:Choice Requires="p14">
      <p:transition spd="slow" p14:dur="2000" advTm="22580"/>
    </mc:Choice>
    <mc:Fallback xmlns="">
      <p:transition spd="slow" advTm="225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Work Experience</a:t>
            </a:r>
          </a:p>
        </p:txBody>
      </p:sp>
      <p:sp>
        <p:nvSpPr>
          <p:cNvPr id="6" name="Rectangle 5">
            <a:extLst>
              <a:ext uri="{FF2B5EF4-FFF2-40B4-BE49-F238E27FC236}">
                <a16:creationId xmlns:a16="http://schemas.microsoft.com/office/drawing/2014/main" id="{675A2AA9-D993-4371-8654-DE84017EF68C}"/>
              </a:ext>
            </a:extLst>
          </p:cNvPr>
          <p:cNvSpPr/>
          <p:nvPr/>
        </p:nvSpPr>
        <p:spPr>
          <a:xfrm>
            <a:off x="655236" y="1340865"/>
            <a:ext cx="11051209" cy="1754326"/>
          </a:xfrm>
          <a:prstGeom prst="rect">
            <a:avLst/>
          </a:prstGeom>
        </p:spPr>
        <p:txBody>
          <a:bodyPr wrap="square">
            <a:spAutoFit/>
          </a:bodyPr>
          <a:lstStyle/>
          <a:p>
            <a:r>
              <a:rPr lang="en-US" b="1" dirty="0">
                <a:latin typeface="Helvetica Neue" panose="02000503000000020004"/>
                <a:cs typeface="Helvetica" panose="020B0604020202020204" pitchFamily="34" charset="0"/>
              </a:rPr>
              <a:t>Old Navy 									</a:t>
            </a:r>
            <a:r>
              <a:rPr lang="en-US" dirty="0">
                <a:latin typeface="Helvetica Neue" panose="02000503000000020004"/>
                <a:cs typeface="Helvetica" panose="020B0604020202020204" pitchFamily="34" charset="0"/>
              </a:rPr>
              <a:t>Kansas City, MO</a:t>
            </a:r>
          </a:p>
          <a:p>
            <a:r>
              <a:rPr lang="en-US" dirty="0">
                <a:latin typeface="Helvetica Neue" panose="02000503000000020004"/>
                <a:cs typeface="Helvetica" panose="020B0604020202020204" pitchFamily="34" charset="0"/>
              </a:rPr>
              <a:t>Sales Associate 								          May 2019 - Present</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Earned outstanding associate recognition as result of consistent positive customer referrals and receiving composite score of 9 (on 1-10 scale) on customer experience surveys</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Exceed sales goals each month for cross-selling 80+ Old Navy credit cards, as compared to average of 65 for team</a:t>
            </a:r>
          </a:p>
        </p:txBody>
      </p:sp>
    </p:spTree>
    <p:extLst>
      <p:ext uri="{BB962C8B-B14F-4D97-AF65-F5344CB8AC3E}">
        <p14:creationId xmlns:p14="http://schemas.microsoft.com/office/powerpoint/2010/main" val="3851743045"/>
      </p:ext>
    </p:extLst>
  </p:cSld>
  <p:clrMapOvr>
    <a:masterClrMapping/>
  </p:clrMapOvr>
  <mc:AlternateContent xmlns:mc="http://schemas.openxmlformats.org/markup-compatibility/2006" xmlns:p14="http://schemas.microsoft.com/office/powerpoint/2010/main">
    <mc:Choice Requires="p14">
      <p:transition spd="slow" p14:dur="2000" advTm="22580"/>
    </mc:Choice>
    <mc:Fallback xmlns="">
      <p:transition spd="slow" advTm="225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Work Experience</a:t>
            </a:r>
          </a:p>
        </p:txBody>
      </p:sp>
      <p:sp>
        <p:nvSpPr>
          <p:cNvPr id="6" name="Rectangle 5">
            <a:extLst>
              <a:ext uri="{FF2B5EF4-FFF2-40B4-BE49-F238E27FC236}">
                <a16:creationId xmlns:a16="http://schemas.microsoft.com/office/drawing/2014/main" id="{675A2AA9-D993-4371-8654-DE84017EF68C}"/>
              </a:ext>
            </a:extLst>
          </p:cNvPr>
          <p:cNvSpPr/>
          <p:nvPr/>
        </p:nvSpPr>
        <p:spPr>
          <a:xfrm>
            <a:off x="570395" y="1482268"/>
            <a:ext cx="11051209" cy="2031325"/>
          </a:xfrm>
          <a:prstGeom prst="rect">
            <a:avLst/>
          </a:prstGeom>
        </p:spPr>
        <p:txBody>
          <a:bodyPr wrap="square">
            <a:spAutoFit/>
          </a:bodyPr>
          <a:lstStyle/>
          <a:p>
            <a:r>
              <a:rPr lang="en-US" b="1" dirty="0">
                <a:latin typeface="Helvetica Neue" panose="02000503000000020004"/>
                <a:cs typeface="Helvetica" panose="020B0604020202020204" pitchFamily="34" charset="0"/>
              </a:rPr>
              <a:t>University Tutoring Center (UTC) – University of Missouri-Kansas City (UMKC) 	</a:t>
            </a:r>
            <a:r>
              <a:rPr lang="en-US" dirty="0">
                <a:latin typeface="Helvetica Neue" panose="02000503000000020004"/>
                <a:cs typeface="Helvetica" panose="020B0604020202020204" pitchFamily="34" charset="0"/>
              </a:rPr>
              <a:t>Kansas City, MO</a:t>
            </a:r>
          </a:p>
          <a:p>
            <a:r>
              <a:rPr lang="en-US" dirty="0">
                <a:latin typeface="Helvetica Neue" panose="02000503000000020004"/>
                <a:cs typeface="Helvetica" panose="020B0604020202020204" pitchFamily="34" charset="0"/>
              </a:rPr>
              <a:t>Front Desk Student Worker  					            September 2021 – Present</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Coordinate 50-75 weekly drop-in and scheduled appointments for five UTC coaches</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Promote office services at UTC events and market activities to student population on social media (Snapchat, Instagram and Twitter)</a:t>
            </a:r>
          </a:p>
          <a:p>
            <a:pPr marL="285750" indent="-285750">
              <a:buFont typeface="Arial" panose="020B0604020202020204" pitchFamily="34" charset="0"/>
              <a:buChar char="•"/>
            </a:pPr>
            <a:r>
              <a:rPr lang="en-US" dirty="0">
                <a:latin typeface="Helvetica Neue" panose="02000503000000020004"/>
                <a:cs typeface="Helvetica" panose="020B0604020202020204" pitchFamily="34" charset="0"/>
              </a:rPr>
              <a:t>Manage communication with students, faculty and staff via phone and email, guaranteeing that all inquiries receive a response within 24-hours</a:t>
            </a:r>
          </a:p>
        </p:txBody>
      </p:sp>
    </p:spTree>
    <p:extLst>
      <p:ext uri="{BB962C8B-B14F-4D97-AF65-F5344CB8AC3E}">
        <p14:creationId xmlns:p14="http://schemas.microsoft.com/office/powerpoint/2010/main" val="2990226465"/>
      </p:ext>
    </p:extLst>
  </p:cSld>
  <p:clrMapOvr>
    <a:masterClrMapping/>
  </p:clrMapOvr>
  <mc:AlternateContent xmlns:mc="http://schemas.openxmlformats.org/markup-compatibility/2006" xmlns:p14="http://schemas.microsoft.com/office/powerpoint/2010/main">
    <mc:Choice Requires="p14">
      <p:transition spd="slow" p14:dur="2000" advTm="22580"/>
    </mc:Choice>
    <mc:Fallback xmlns="">
      <p:transition spd="slow" advTm="2258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Leadership Experience</a:t>
            </a:r>
          </a:p>
        </p:txBody>
      </p:sp>
      <p:sp>
        <p:nvSpPr>
          <p:cNvPr id="6" name="Rectangle 5">
            <a:extLst>
              <a:ext uri="{FF2B5EF4-FFF2-40B4-BE49-F238E27FC236}">
                <a16:creationId xmlns:a16="http://schemas.microsoft.com/office/drawing/2014/main" id="{675A2AA9-D993-4371-8654-DE84017EF68C}"/>
              </a:ext>
            </a:extLst>
          </p:cNvPr>
          <p:cNvSpPr/>
          <p:nvPr/>
        </p:nvSpPr>
        <p:spPr>
          <a:xfrm>
            <a:off x="655236" y="1192544"/>
            <a:ext cx="11051209" cy="3970318"/>
          </a:xfrm>
          <a:prstGeom prst="rect">
            <a:avLst/>
          </a:prstGeom>
        </p:spPr>
        <p:txBody>
          <a:bodyPr wrap="square">
            <a:spAutoFit/>
          </a:bodyPr>
          <a:lstStyle/>
          <a:p>
            <a:r>
              <a:rPr lang="en-US" b="1" dirty="0">
                <a:latin typeface="Helvetica Neue" panose="02000503000000020004"/>
              </a:rPr>
              <a:t>Alpha Kappa Psi</a:t>
            </a:r>
            <a:r>
              <a:rPr lang="en-US" dirty="0">
                <a:latin typeface="Helvetica Neue" panose="02000503000000020004"/>
              </a:rPr>
              <a:t>, University of Missouri – Kansas City                                         December 2019 – Present </a:t>
            </a:r>
          </a:p>
          <a:p>
            <a:r>
              <a:rPr lang="en-US" i="1" dirty="0">
                <a:latin typeface="Helvetica Neue" panose="02000503000000020004"/>
              </a:rPr>
              <a:t>President </a:t>
            </a:r>
          </a:p>
          <a:p>
            <a:pPr marL="285750" indent="-285750">
              <a:buFont typeface="Arial" panose="020B0604020202020204" pitchFamily="34" charset="0"/>
              <a:buChar char="•"/>
            </a:pPr>
            <a:r>
              <a:rPr lang="en-US" dirty="0">
                <a:latin typeface="Helvetica Neue" panose="02000503000000020004"/>
              </a:rPr>
              <a:t>Manage board of directors and officers to achieve goals and objectives.    </a:t>
            </a:r>
          </a:p>
          <a:p>
            <a:pPr marL="285750" indent="-285750">
              <a:buFont typeface="Arial" panose="020B0604020202020204" pitchFamily="34" charset="0"/>
              <a:buChar char="•"/>
            </a:pPr>
            <a:r>
              <a:rPr lang="en-US" dirty="0">
                <a:latin typeface="Helvetica Neue" panose="02000503000000020004"/>
              </a:rPr>
              <a:t>Serve as Director at Large to help run meetings, activities, games, and banquets for chapter members</a:t>
            </a:r>
          </a:p>
          <a:p>
            <a:pPr marL="285750" indent="-285750">
              <a:buFont typeface="Arial" panose="020B0604020202020204" pitchFamily="34" charset="0"/>
              <a:buChar char="•"/>
            </a:pPr>
            <a:endParaRPr lang="en-US" dirty="0">
              <a:latin typeface="Helvetica Neue" panose="02000503000000020004"/>
            </a:endParaRPr>
          </a:p>
          <a:p>
            <a:r>
              <a:rPr lang="en-US" b="1" dirty="0">
                <a:latin typeface="Helvetica Neue" panose="02000503000000020004"/>
              </a:rPr>
              <a:t>Multicultural Student Club</a:t>
            </a:r>
            <a:r>
              <a:rPr lang="en-US" dirty="0">
                <a:latin typeface="Helvetica Neue" panose="02000503000000020004"/>
              </a:rPr>
              <a:t>, University of Missouri-Kansas City 	             December 2020 – Present</a:t>
            </a:r>
          </a:p>
          <a:p>
            <a:r>
              <a:rPr lang="en-US" i="1" dirty="0">
                <a:latin typeface="Helvetica Neue" panose="02000503000000020004"/>
              </a:rPr>
              <a:t>President </a:t>
            </a:r>
          </a:p>
          <a:p>
            <a:pPr marL="285750" indent="-285750">
              <a:buFont typeface="Arial" panose="020B0604020202020204" pitchFamily="34" charset="0"/>
              <a:buChar char="•"/>
            </a:pPr>
            <a:r>
              <a:rPr lang="en-US" dirty="0">
                <a:latin typeface="Helvetica Neue" panose="02000503000000020004"/>
              </a:rPr>
              <a:t>Supervised two campus-wide collaboration events with four diverse groups on campus, for each event, managed budget of $5,000 to create quality event to unite and promote awareness for variety of cultures</a:t>
            </a:r>
          </a:p>
          <a:p>
            <a:pPr marL="285750" indent="-285750">
              <a:buFont typeface="Arial" panose="020B0604020202020204" pitchFamily="34" charset="0"/>
              <a:buChar char="•"/>
            </a:pPr>
            <a:r>
              <a:rPr lang="en-US" dirty="0">
                <a:latin typeface="Helvetica Neue" panose="02000503000000020004"/>
              </a:rPr>
              <a:t>Created weekly safe-space sessions for students to talk about personal cultural identities and social justice issues</a:t>
            </a:r>
          </a:p>
          <a:p>
            <a:endParaRPr lang="en-US" dirty="0">
              <a:latin typeface="Helvetica Neue" panose="02000503000000020004"/>
            </a:endParaRPr>
          </a:p>
          <a:p>
            <a:r>
              <a:rPr lang="en-US" b="1" dirty="0">
                <a:latin typeface="Helvetica Neue" panose="02000503000000020004"/>
              </a:rPr>
              <a:t>Enactus</a:t>
            </a:r>
            <a:r>
              <a:rPr lang="en-US" dirty="0">
                <a:latin typeface="Helvetica Neue" panose="02000503000000020004"/>
              </a:rPr>
              <a:t>, University of Missouri – Kansas City			                     Spring 2019 -Present</a:t>
            </a:r>
          </a:p>
          <a:p>
            <a:r>
              <a:rPr lang="en-US" i="1" dirty="0">
                <a:latin typeface="Helvetica Neue" panose="02000503000000020004"/>
              </a:rPr>
              <a:t>Member</a:t>
            </a:r>
          </a:p>
        </p:txBody>
      </p:sp>
    </p:spTree>
    <p:extLst>
      <p:ext uri="{BB962C8B-B14F-4D97-AF65-F5344CB8AC3E}">
        <p14:creationId xmlns:p14="http://schemas.microsoft.com/office/powerpoint/2010/main" val="1275000892"/>
      </p:ext>
    </p:extLst>
  </p:cSld>
  <p:clrMapOvr>
    <a:masterClrMapping/>
  </p:clrMapOvr>
  <mc:AlternateContent xmlns:mc="http://schemas.openxmlformats.org/markup-compatibility/2006" xmlns:p14="http://schemas.microsoft.com/office/powerpoint/2010/main">
    <mc:Choice Requires="p14">
      <p:transition spd="slow" p14:dur="2000" advTm="26172"/>
    </mc:Choice>
    <mc:Fallback xmlns="">
      <p:transition spd="slow" advTm="261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Volunteer Experience</a:t>
            </a:r>
          </a:p>
        </p:txBody>
      </p:sp>
      <p:sp>
        <p:nvSpPr>
          <p:cNvPr id="6" name="Rectangle 5">
            <a:extLst>
              <a:ext uri="{FF2B5EF4-FFF2-40B4-BE49-F238E27FC236}">
                <a16:creationId xmlns:a16="http://schemas.microsoft.com/office/drawing/2014/main" id="{675A2AA9-D993-4371-8654-DE84017EF68C}"/>
              </a:ext>
            </a:extLst>
          </p:cNvPr>
          <p:cNvSpPr/>
          <p:nvPr/>
        </p:nvSpPr>
        <p:spPr>
          <a:xfrm>
            <a:off x="570395" y="1859340"/>
            <a:ext cx="11051209" cy="2862322"/>
          </a:xfrm>
          <a:prstGeom prst="rect">
            <a:avLst/>
          </a:prstGeom>
        </p:spPr>
        <p:txBody>
          <a:bodyPr wrap="square">
            <a:spAutoFit/>
          </a:bodyPr>
          <a:lstStyle/>
          <a:p>
            <a:r>
              <a:rPr lang="en-US" b="1" dirty="0">
                <a:latin typeface="Helvetica Neue" panose="02000503000000020004"/>
              </a:rPr>
              <a:t>Therapeutic Riding                                         	                                                              </a:t>
            </a:r>
            <a:r>
              <a:rPr lang="en-US" dirty="0">
                <a:latin typeface="Helvetica Neue" panose="02000503000000020004"/>
              </a:rPr>
              <a:t>Pittsburg, MO                                                              </a:t>
            </a:r>
          </a:p>
          <a:p>
            <a:r>
              <a:rPr lang="en-US" i="1" dirty="0">
                <a:latin typeface="Helvetica Neue" panose="02000503000000020004"/>
              </a:rPr>
              <a:t>Organizer</a:t>
            </a:r>
            <a:r>
              <a:rPr lang="en-US" dirty="0">
                <a:latin typeface="Helvetica Neue" panose="02000503000000020004"/>
              </a:rPr>
              <a:t>   			                                                                                 May 2019 – Present</a:t>
            </a:r>
            <a:endParaRPr lang="en-US" sz="2000" dirty="0">
              <a:latin typeface="Helvetica Neue" panose="02000503000000020004"/>
            </a:endParaRPr>
          </a:p>
          <a:p>
            <a:pPr marL="285750" lvl="0" indent="-285750">
              <a:buFont typeface="Arial" panose="020B0604020202020204" pitchFamily="34" charset="0"/>
              <a:buChar char="•"/>
            </a:pPr>
            <a:r>
              <a:rPr lang="en-US" dirty="0">
                <a:latin typeface="Helvetica Neue" panose="02000503000000020004"/>
              </a:rPr>
              <a:t>Prepare, organize, and create projects for children with physical and mental disabilities to ride and learn horsemanship.</a:t>
            </a:r>
            <a:endParaRPr lang="en-US" sz="2000" dirty="0">
              <a:latin typeface="Helvetica Neue" panose="02000503000000020004"/>
            </a:endParaRPr>
          </a:p>
          <a:p>
            <a:endParaRPr lang="en-US" b="1" dirty="0">
              <a:latin typeface="Helvetica Neue" panose="02000503000000020004"/>
            </a:endParaRPr>
          </a:p>
          <a:p>
            <a:r>
              <a:rPr lang="en-US" b="1" dirty="0">
                <a:latin typeface="Helvetica Neue" panose="02000503000000020004"/>
              </a:rPr>
              <a:t>A Plus Student Tutoring Program</a:t>
            </a:r>
            <a:r>
              <a:rPr lang="en-US" dirty="0">
                <a:latin typeface="Helvetica Neue" panose="02000503000000020004"/>
              </a:rPr>
              <a:t>	                                                                                    Lee’s Summit, MO                                   </a:t>
            </a:r>
          </a:p>
          <a:p>
            <a:r>
              <a:rPr lang="en-US" i="1" dirty="0">
                <a:latin typeface="Helvetica Neue" panose="02000503000000020004"/>
              </a:rPr>
              <a:t>Student Tutor     		                                                                                                                 50 Hours</a:t>
            </a:r>
            <a:endParaRPr lang="en-US" dirty="0">
              <a:latin typeface="Helvetica Neue" panose="02000503000000020004"/>
            </a:endParaRPr>
          </a:p>
          <a:p>
            <a:pPr marL="285750" indent="-285750">
              <a:buFont typeface="Arial" panose="020B0604020202020204" pitchFamily="34" charset="0"/>
              <a:buChar char="•"/>
            </a:pPr>
            <a:r>
              <a:rPr lang="en-US" dirty="0">
                <a:latin typeface="Helvetica Neue" panose="02000503000000020004"/>
              </a:rPr>
              <a:t>Educated students in English and math, assessed education needs, customized training, adapted to learning styles.</a:t>
            </a:r>
            <a:endParaRPr lang="en-US" sz="2000" dirty="0">
              <a:latin typeface="Helvetica Neue" panose="02000503000000020004"/>
            </a:endParaRPr>
          </a:p>
          <a:p>
            <a:pPr marL="285750" lvl="0" indent="-285750">
              <a:buFont typeface="Arial" panose="020B0604020202020204" pitchFamily="34" charset="0"/>
              <a:buChar char="•"/>
            </a:pPr>
            <a:r>
              <a:rPr lang="en-US" dirty="0">
                <a:latin typeface="Helvetica Neue" panose="02000503000000020004"/>
              </a:rPr>
              <a:t>Served as role model through open and collaborative communication and professional behavior.</a:t>
            </a:r>
            <a:endParaRPr lang="en-US" sz="2000" dirty="0">
              <a:latin typeface="Helvetica Neue" panose="02000503000000020004"/>
            </a:endParaRPr>
          </a:p>
        </p:txBody>
      </p:sp>
    </p:spTree>
    <p:extLst>
      <p:ext uri="{BB962C8B-B14F-4D97-AF65-F5344CB8AC3E}">
        <p14:creationId xmlns:p14="http://schemas.microsoft.com/office/powerpoint/2010/main" val="2470447183"/>
      </p:ext>
    </p:extLst>
  </p:cSld>
  <p:clrMapOvr>
    <a:masterClrMapping/>
  </p:clrMapOvr>
  <mc:AlternateContent xmlns:mc="http://schemas.openxmlformats.org/markup-compatibility/2006" xmlns:p14="http://schemas.microsoft.com/office/powerpoint/2010/main">
    <mc:Choice Requires="p14">
      <p:transition spd="slow" p14:dur="2000" advTm="21252"/>
    </mc:Choice>
    <mc:Fallback xmlns="">
      <p:transition spd="slow" advTm="2125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Awards &amp; Accolades</a:t>
            </a:r>
          </a:p>
        </p:txBody>
      </p:sp>
      <p:sp>
        <p:nvSpPr>
          <p:cNvPr id="3" name="Rectangle 2">
            <a:extLst>
              <a:ext uri="{FF2B5EF4-FFF2-40B4-BE49-F238E27FC236}">
                <a16:creationId xmlns:a16="http://schemas.microsoft.com/office/drawing/2014/main" id="{4EB6D7E4-1978-4C25-9548-89B685D7F20A}"/>
              </a:ext>
            </a:extLst>
          </p:cNvPr>
          <p:cNvSpPr/>
          <p:nvPr/>
        </p:nvSpPr>
        <p:spPr>
          <a:xfrm>
            <a:off x="570395" y="1829461"/>
            <a:ext cx="11051208" cy="923330"/>
          </a:xfrm>
          <a:prstGeom prst="rect">
            <a:avLst/>
          </a:prstGeom>
        </p:spPr>
        <p:txBody>
          <a:bodyPr wrap="square">
            <a:spAutoFit/>
          </a:bodyPr>
          <a:lstStyle/>
          <a:p>
            <a:r>
              <a:rPr lang="en-US" b="1" dirty="0">
                <a:latin typeface="Helvetica Neue" panose="02000503000000020004"/>
              </a:rPr>
              <a:t>Dean’s List</a:t>
            </a:r>
            <a:r>
              <a:rPr lang="en-US" dirty="0">
                <a:latin typeface="Helvetica Neue" panose="02000503000000020004"/>
              </a:rPr>
              <a:t>, UMKC Bloch School of Management		 	                                         Fall 2020</a:t>
            </a:r>
          </a:p>
          <a:p>
            <a:r>
              <a:rPr lang="en-US" b="1" dirty="0">
                <a:latin typeface="Helvetica Neue" panose="02000503000000020004"/>
              </a:rPr>
              <a:t>Staff Member of the Month</a:t>
            </a:r>
            <a:r>
              <a:rPr lang="en-US" dirty="0">
                <a:latin typeface="Helvetica Neue" panose="02000503000000020004"/>
              </a:rPr>
              <a:t>, Cerner			                                                      April 2019</a:t>
            </a:r>
          </a:p>
          <a:p>
            <a:r>
              <a:rPr lang="en-US" b="1" dirty="0">
                <a:latin typeface="Helvetica Neue" panose="02000503000000020004"/>
              </a:rPr>
              <a:t>Chancellor’s Scholarship</a:t>
            </a:r>
            <a:r>
              <a:rPr lang="en-US" dirty="0">
                <a:latin typeface="Helvetica Neue" panose="02000503000000020004"/>
              </a:rPr>
              <a:t>, UMKC			                                                                     Fall 2018</a:t>
            </a:r>
          </a:p>
        </p:txBody>
      </p:sp>
      <p:sp>
        <p:nvSpPr>
          <p:cNvPr id="4" name="Rectangle 3">
            <a:extLst>
              <a:ext uri="{FF2B5EF4-FFF2-40B4-BE49-F238E27FC236}">
                <a16:creationId xmlns:a16="http://schemas.microsoft.com/office/drawing/2014/main" id="{9A15D1D1-00E7-481D-9C56-3218A3F05E69}"/>
              </a:ext>
            </a:extLst>
          </p:cNvPr>
          <p:cNvSpPr/>
          <p:nvPr/>
        </p:nvSpPr>
        <p:spPr>
          <a:xfrm>
            <a:off x="570394" y="3569500"/>
            <a:ext cx="11051209" cy="923330"/>
          </a:xfrm>
          <a:prstGeom prst="rect">
            <a:avLst/>
          </a:prstGeom>
        </p:spPr>
        <p:txBody>
          <a:bodyPr wrap="square">
            <a:spAutoFit/>
          </a:bodyPr>
          <a:lstStyle/>
          <a:p>
            <a:r>
              <a:rPr lang="en-US" b="1" dirty="0">
                <a:latin typeface="Helvetica Neue" panose="02000503000000020004"/>
              </a:rPr>
              <a:t>Note:</a:t>
            </a:r>
            <a:br>
              <a:rPr lang="en-US" dirty="0">
                <a:latin typeface="Helvetica Neue" panose="02000503000000020004"/>
              </a:rPr>
            </a:br>
            <a:r>
              <a:rPr lang="en-US" dirty="0">
                <a:latin typeface="Helvetica Neue" panose="02000503000000020004"/>
              </a:rPr>
              <a:t>Awards and accolades should always be in chronological order – don’t include every scholarship you’ve earned, just the most relevant/impressive</a:t>
            </a:r>
          </a:p>
        </p:txBody>
      </p:sp>
    </p:spTree>
    <p:extLst>
      <p:ext uri="{BB962C8B-B14F-4D97-AF65-F5344CB8AC3E}">
        <p14:creationId xmlns:p14="http://schemas.microsoft.com/office/powerpoint/2010/main" val="30657741"/>
      </p:ext>
    </p:extLst>
  </p:cSld>
  <p:clrMapOvr>
    <a:masterClrMapping/>
  </p:clrMapOvr>
  <mc:AlternateContent xmlns:mc="http://schemas.openxmlformats.org/markup-compatibility/2006" xmlns:p14="http://schemas.microsoft.com/office/powerpoint/2010/main">
    <mc:Choice Requires="p14">
      <p:transition spd="slow" p14:dur="2000" advTm="18047"/>
    </mc:Choice>
    <mc:Fallback xmlns="">
      <p:transition spd="slow" advTm="180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1160" y="223904"/>
            <a:ext cx="8839200" cy="1107996"/>
          </a:xfrm>
          <a:prstGeom prst="rect">
            <a:avLst/>
          </a:prstGeom>
          <a:noFill/>
        </p:spPr>
        <p:txBody>
          <a:bodyPr wrap="square" rtlCol="0">
            <a:spAutoFit/>
          </a:bodyPr>
          <a:lstStyle/>
          <a:p>
            <a:pPr algn="ctr"/>
            <a:r>
              <a:rPr lang="en-US" sz="6600" b="1" dirty="0">
                <a:solidFill>
                  <a:schemeClr val="bg1"/>
                </a:solidFill>
                <a:latin typeface="Helvetica Neue" charset="0"/>
                <a:ea typeface="Helvetica Neue" charset="0"/>
                <a:cs typeface="Helvetica Neue" charset="0"/>
              </a:rPr>
              <a:t>What is a resume?</a:t>
            </a:r>
          </a:p>
        </p:txBody>
      </p:sp>
      <p:sp>
        <p:nvSpPr>
          <p:cNvPr id="3" name="Rectangle 2">
            <a:extLst>
              <a:ext uri="{FF2B5EF4-FFF2-40B4-BE49-F238E27FC236}">
                <a16:creationId xmlns:a16="http://schemas.microsoft.com/office/drawing/2014/main" id="{924CEA8A-6ECA-4713-9C10-57BEC4435645}"/>
              </a:ext>
            </a:extLst>
          </p:cNvPr>
          <p:cNvSpPr/>
          <p:nvPr/>
        </p:nvSpPr>
        <p:spPr>
          <a:xfrm>
            <a:off x="1097280" y="1524351"/>
            <a:ext cx="9966960" cy="2554545"/>
          </a:xfrm>
          <a:prstGeom prst="rect">
            <a:avLst/>
          </a:prstGeom>
        </p:spPr>
        <p:txBody>
          <a:bodyPr wrap="square">
            <a:spAutoFit/>
          </a:bodyPr>
          <a:lstStyle/>
          <a:p>
            <a:r>
              <a:rPr lang="en-US" sz="2000" dirty="0">
                <a:solidFill>
                  <a:schemeClr val="bg1"/>
                </a:solidFill>
                <a:latin typeface="Helvetica Neue" panose="02000503000000020004"/>
                <a:cs typeface="Helvetica" panose="020B0604020202020204" pitchFamily="34" charset="0"/>
              </a:rPr>
              <a:t>A resume is a marketing tool that showcases your education, skills, and experiences and generates interest in you.</a:t>
            </a:r>
            <a:br>
              <a:rPr lang="en-US" sz="2000" b="1" dirty="0">
                <a:solidFill>
                  <a:schemeClr val="bg1"/>
                </a:solidFill>
                <a:latin typeface="Helvetica Neue" panose="02000503000000020004"/>
                <a:cs typeface="Helvetica" panose="020B0604020202020204" pitchFamily="34" charset="0"/>
              </a:rPr>
            </a:br>
            <a:endParaRPr lang="en-US" sz="2000" b="1" dirty="0">
              <a:solidFill>
                <a:schemeClr val="bg1"/>
              </a:solidFill>
              <a:latin typeface="Helvetica Neue" panose="02000503000000020004"/>
              <a:cs typeface="Helvetica" panose="020B0604020202020204" pitchFamily="34" charset="0"/>
            </a:endParaRPr>
          </a:p>
          <a:p>
            <a:r>
              <a:rPr lang="en-US" sz="2000" dirty="0">
                <a:solidFill>
                  <a:schemeClr val="bg1"/>
                </a:solidFill>
                <a:latin typeface="Helvetica Neue" panose="02000503000000020004"/>
                <a:cs typeface="Helvetica" panose="020B0604020202020204" pitchFamily="34" charset="0"/>
              </a:rPr>
              <a:t>What does a resume do?</a:t>
            </a:r>
          </a:p>
          <a:p>
            <a:pPr marL="914400" lvl="1" indent="-457200">
              <a:buFont typeface="Arial" panose="020B0604020202020204" pitchFamily="34" charset="0"/>
              <a:buChar char="•"/>
            </a:pPr>
            <a:r>
              <a:rPr lang="en-US" sz="2000" dirty="0">
                <a:solidFill>
                  <a:schemeClr val="bg1"/>
                </a:solidFill>
                <a:latin typeface="Helvetica Neue" panose="02000503000000020004"/>
                <a:cs typeface="Helvetica" panose="020B0604020202020204" pitchFamily="34" charset="0"/>
              </a:rPr>
              <a:t>Shows off your </a:t>
            </a:r>
            <a:r>
              <a:rPr lang="en-US" sz="2000" b="1" dirty="0">
                <a:solidFill>
                  <a:schemeClr val="bg1"/>
                </a:solidFill>
                <a:latin typeface="Helvetica Neue" panose="02000503000000020004"/>
                <a:cs typeface="Helvetica" panose="020B0604020202020204" pitchFamily="34" charset="0"/>
              </a:rPr>
              <a:t>brand</a:t>
            </a:r>
          </a:p>
          <a:p>
            <a:pPr marL="914400" lvl="1" indent="-457200">
              <a:buFont typeface="Arial" panose="020B0604020202020204" pitchFamily="34" charset="0"/>
              <a:buChar char="•"/>
            </a:pPr>
            <a:r>
              <a:rPr lang="en-US" sz="2000" dirty="0">
                <a:solidFill>
                  <a:schemeClr val="bg1"/>
                </a:solidFill>
                <a:latin typeface="Helvetica Neue" panose="02000503000000020004"/>
                <a:cs typeface="Helvetica" panose="020B0604020202020204" pitchFamily="34" charset="0"/>
              </a:rPr>
              <a:t>Displays how your experiences and skills make you qualified for the job</a:t>
            </a:r>
            <a:br>
              <a:rPr lang="en-US" sz="2000" b="1" dirty="0">
                <a:solidFill>
                  <a:schemeClr val="bg1"/>
                </a:solidFill>
                <a:latin typeface="Helvetica Neue" panose="02000503000000020004"/>
                <a:cs typeface="Helvetica" panose="020B0604020202020204" pitchFamily="34" charset="0"/>
              </a:rPr>
            </a:br>
            <a:endParaRPr lang="en-US" sz="2000" dirty="0">
              <a:solidFill>
                <a:schemeClr val="bg1"/>
              </a:solidFill>
              <a:latin typeface="Helvetica Neue" panose="02000503000000020004"/>
              <a:cs typeface="Helvetica" panose="020B0604020202020204" pitchFamily="34" charset="0"/>
            </a:endParaRPr>
          </a:p>
          <a:p>
            <a:r>
              <a:rPr lang="en-US" sz="2000" i="1" dirty="0">
                <a:solidFill>
                  <a:schemeClr val="bg1"/>
                </a:solidFill>
                <a:latin typeface="Helvetica Neue" panose="02000503000000020004"/>
                <a:cs typeface="Helvetica" panose="020B0604020202020204" pitchFamily="34" charset="0"/>
              </a:rPr>
              <a:t>What will make you stand out to employers?</a:t>
            </a:r>
          </a:p>
        </p:txBody>
      </p:sp>
    </p:spTree>
    <p:extLst>
      <p:ext uri="{BB962C8B-B14F-4D97-AF65-F5344CB8AC3E}">
        <p14:creationId xmlns:p14="http://schemas.microsoft.com/office/powerpoint/2010/main" val="1358159989"/>
      </p:ext>
    </p:extLst>
  </p:cSld>
  <p:clrMapOvr>
    <a:masterClrMapping/>
  </p:clrMapOvr>
  <mc:AlternateContent xmlns:mc="http://schemas.openxmlformats.org/markup-compatibility/2006" xmlns:p14="http://schemas.microsoft.com/office/powerpoint/2010/main">
    <mc:Choice Requires="p14">
      <p:transition spd="slow" p14:dur="2000" advTm="28727"/>
    </mc:Choice>
    <mc:Fallback xmlns="">
      <p:transition spd="slow" advTm="2872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Skills &amp; Certifications</a:t>
            </a:r>
          </a:p>
        </p:txBody>
      </p:sp>
      <p:sp>
        <p:nvSpPr>
          <p:cNvPr id="3" name="Rectangle 2">
            <a:extLst>
              <a:ext uri="{FF2B5EF4-FFF2-40B4-BE49-F238E27FC236}">
                <a16:creationId xmlns:a16="http://schemas.microsoft.com/office/drawing/2014/main" id="{4EB6D7E4-1978-4C25-9548-89B685D7F20A}"/>
              </a:ext>
            </a:extLst>
          </p:cNvPr>
          <p:cNvSpPr/>
          <p:nvPr/>
        </p:nvSpPr>
        <p:spPr>
          <a:xfrm>
            <a:off x="570393" y="1193205"/>
            <a:ext cx="11051208" cy="3693319"/>
          </a:xfrm>
          <a:prstGeom prst="rect">
            <a:avLst/>
          </a:prstGeom>
        </p:spPr>
        <p:txBody>
          <a:bodyPr wrap="square">
            <a:spAutoFit/>
          </a:bodyPr>
          <a:lstStyle/>
          <a:p>
            <a:r>
              <a:rPr lang="en-US" b="1" dirty="0">
                <a:latin typeface="Helvetica Neue" panose="02000503000000020004"/>
              </a:rPr>
              <a:t>Skills:</a:t>
            </a:r>
            <a:br>
              <a:rPr lang="en-US" dirty="0">
                <a:latin typeface="Helvetica Neue" panose="02000503000000020004"/>
              </a:rPr>
            </a:br>
            <a:r>
              <a:rPr lang="en-US" dirty="0">
                <a:latin typeface="Helvetica Neue" panose="02000503000000020004"/>
              </a:rPr>
              <a:t>Microsoft Office Suite including Excel</a:t>
            </a:r>
            <a:br>
              <a:rPr lang="en-US" dirty="0">
                <a:latin typeface="Helvetica Neue" panose="02000503000000020004"/>
              </a:rPr>
            </a:br>
            <a:r>
              <a:rPr lang="en-US" dirty="0">
                <a:latin typeface="Helvetica Neue" panose="02000503000000020004"/>
              </a:rPr>
              <a:t>PeopleSoft</a:t>
            </a:r>
            <a:br>
              <a:rPr lang="en-US" dirty="0">
                <a:latin typeface="Helvetica Neue" panose="02000503000000020004"/>
              </a:rPr>
            </a:br>
            <a:r>
              <a:rPr lang="en-US" dirty="0">
                <a:latin typeface="Helvetica Neue" panose="02000503000000020004"/>
              </a:rPr>
              <a:t>HTML and Java</a:t>
            </a:r>
            <a:br>
              <a:rPr lang="en-US" dirty="0">
                <a:latin typeface="Helvetica Neue" panose="02000503000000020004"/>
              </a:rPr>
            </a:br>
            <a:r>
              <a:rPr lang="en-US" dirty="0">
                <a:latin typeface="Helvetica Neue" panose="02000503000000020004"/>
              </a:rPr>
              <a:t>Bloomberg</a:t>
            </a:r>
            <a:br>
              <a:rPr lang="en-US" dirty="0">
                <a:latin typeface="Helvetica Neue" panose="02000503000000020004"/>
              </a:rPr>
            </a:br>
            <a:r>
              <a:rPr lang="en-US" dirty="0">
                <a:latin typeface="Helvetica Neue" panose="02000503000000020004"/>
              </a:rPr>
              <a:t>CSS, SQL, PHP</a:t>
            </a:r>
          </a:p>
          <a:p>
            <a:r>
              <a:rPr lang="en-US" dirty="0">
                <a:latin typeface="Helvetica Neue" panose="02000503000000020004"/>
              </a:rPr>
              <a:t>Fluent in Spanish; Intermediate French </a:t>
            </a:r>
            <a:br>
              <a:rPr lang="en-US" dirty="0">
                <a:latin typeface="Helvetica Neue" panose="02000503000000020004"/>
              </a:rPr>
            </a:br>
            <a:endParaRPr lang="en-US" dirty="0">
              <a:latin typeface="Helvetica Neue" panose="02000503000000020004"/>
            </a:endParaRPr>
          </a:p>
          <a:p>
            <a:r>
              <a:rPr lang="en-US" b="1" dirty="0">
                <a:latin typeface="Helvetica Neue" panose="02000503000000020004"/>
              </a:rPr>
              <a:t>Certifications:</a:t>
            </a:r>
            <a:br>
              <a:rPr lang="en-US" dirty="0">
                <a:latin typeface="Helvetica Neue" panose="02000503000000020004"/>
              </a:rPr>
            </a:br>
            <a:r>
              <a:rPr lang="en-US" dirty="0">
                <a:latin typeface="Helvetica Neue" panose="02000503000000020004"/>
              </a:rPr>
              <a:t>SHRM-CP (August 2020)</a:t>
            </a:r>
            <a:br>
              <a:rPr lang="en-US" dirty="0">
                <a:latin typeface="Helvetica Neue" panose="02000503000000020004"/>
              </a:rPr>
            </a:br>
            <a:r>
              <a:rPr lang="en-US" dirty="0">
                <a:latin typeface="Helvetica Neue" panose="02000503000000020004"/>
              </a:rPr>
              <a:t>CPA (May 2020)</a:t>
            </a:r>
            <a:br>
              <a:rPr lang="en-US" dirty="0">
                <a:latin typeface="Helvetica Neue" panose="02000503000000020004"/>
              </a:rPr>
            </a:br>
            <a:r>
              <a:rPr lang="en-US" dirty="0">
                <a:latin typeface="Helvetica Neue" panose="02000503000000020004"/>
              </a:rPr>
              <a:t>AdWords (September 2019)</a:t>
            </a:r>
          </a:p>
          <a:p>
            <a:endParaRPr lang="en-US" dirty="0">
              <a:latin typeface="Helvetica Neue" panose="02000503000000020004"/>
            </a:endParaRPr>
          </a:p>
        </p:txBody>
      </p:sp>
      <p:sp>
        <p:nvSpPr>
          <p:cNvPr id="4" name="Rectangle 3">
            <a:extLst>
              <a:ext uri="{FF2B5EF4-FFF2-40B4-BE49-F238E27FC236}">
                <a16:creationId xmlns:a16="http://schemas.microsoft.com/office/drawing/2014/main" id="{9A15D1D1-00E7-481D-9C56-3218A3F05E69}"/>
              </a:ext>
            </a:extLst>
          </p:cNvPr>
          <p:cNvSpPr/>
          <p:nvPr/>
        </p:nvSpPr>
        <p:spPr>
          <a:xfrm>
            <a:off x="570393" y="4488345"/>
            <a:ext cx="11051209" cy="923330"/>
          </a:xfrm>
          <a:prstGeom prst="rect">
            <a:avLst/>
          </a:prstGeom>
        </p:spPr>
        <p:txBody>
          <a:bodyPr wrap="square">
            <a:spAutoFit/>
          </a:bodyPr>
          <a:lstStyle/>
          <a:p>
            <a:r>
              <a:rPr lang="en-US" b="1" dirty="0">
                <a:latin typeface="Helvetica Neue" panose="02000503000000020004"/>
              </a:rPr>
              <a:t>Note:</a:t>
            </a:r>
            <a:br>
              <a:rPr lang="en-US" dirty="0">
                <a:latin typeface="Helvetica Neue" panose="02000503000000020004"/>
              </a:rPr>
            </a:br>
            <a:r>
              <a:rPr lang="en-US" dirty="0">
                <a:latin typeface="Helvetica Neue" panose="02000503000000020004"/>
              </a:rPr>
              <a:t>Skills should be limited to languages, technology or software. Utilize soft skills like communication, organization, and time management in your work bullet points. Show me, don’t tell me. </a:t>
            </a:r>
          </a:p>
        </p:txBody>
      </p:sp>
    </p:spTree>
    <p:extLst>
      <p:ext uri="{BB962C8B-B14F-4D97-AF65-F5344CB8AC3E}">
        <p14:creationId xmlns:p14="http://schemas.microsoft.com/office/powerpoint/2010/main" val="1201070634"/>
      </p:ext>
    </p:extLst>
  </p:cSld>
  <p:clrMapOvr>
    <a:masterClrMapping/>
  </p:clrMapOvr>
  <mc:AlternateContent xmlns:mc="http://schemas.openxmlformats.org/markup-compatibility/2006" xmlns:p14="http://schemas.microsoft.com/office/powerpoint/2010/main">
    <mc:Choice Requires="p14">
      <p:transition spd="slow" p14:dur="2000" advTm="29978"/>
    </mc:Choice>
    <mc:Fallback xmlns="">
      <p:transition spd="slow" advTm="299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395" y="269214"/>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Business Projects</a:t>
            </a:r>
          </a:p>
        </p:txBody>
      </p:sp>
      <p:sp>
        <p:nvSpPr>
          <p:cNvPr id="3" name="Rectangle 2">
            <a:extLst>
              <a:ext uri="{FF2B5EF4-FFF2-40B4-BE49-F238E27FC236}">
                <a16:creationId xmlns:a16="http://schemas.microsoft.com/office/drawing/2014/main" id="{4EB6D7E4-1978-4C25-9548-89B685D7F20A}"/>
              </a:ext>
            </a:extLst>
          </p:cNvPr>
          <p:cNvSpPr/>
          <p:nvPr/>
        </p:nvSpPr>
        <p:spPr>
          <a:xfrm>
            <a:off x="570393" y="1193205"/>
            <a:ext cx="11051208" cy="3139321"/>
          </a:xfrm>
          <a:prstGeom prst="rect">
            <a:avLst/>
          </a:prstGeom>
        </p:spPr>
        <p:txBody>
          <a:bodyPr wrap="square">
            <a:spAutoFit/>
          </a:bodyPr>
          <a:lstStyle/>
          <a:p>
            <a:r>
              <a:rPr lang="en-US" b="1" dirty="0">
                <a:latin typeface="Helvetica Neue" panose="02000503000000020004"/>
              </a:rPr>
              <a:t>Relevant Class Projects</a:t>
            </a:r>
          </a:p>
          <a:p>
            <a:endParaRPr lang="en-US" b="1" dirty="0">
              <a:latin typeface="Helvetica Neue" panose="02000503000000020004"/>
            </a:endParaRPr>
          </a:p>
          <a:p>
            <a:r>
              <a:rPr lang="en-US" b="1" dirty="0">
                <a:latin typeface="Helvetica Neue" panose="02000503000000020004"/>
              </a:rPr>
              <a:t>Business Communications, Spring 2020</a:t>
            </a:r>
          </a:p>
          <a:p>
            <a:pPr marL="285750" indent="-285750">
              <a:buFont typeface="Arial" panose="020B0604020202020204" pitchFamily="34" charset="0"/>
              <a:buChar char="•"/>
            </a:pPr>
            <a:r>
              <a:rPr lang="en-US" dirty="0">
                <a:latin typeface="Helvetica Neue" panose="02000503000000020004"/>
              </a:rPr>
              <a:t>Created professional portfolio that included writing samples, feedback on interview skills, and professional application materials</a:t>
            </a:r>
          </a:p>
          <a:p>
            <a:pPr marL="285750" indent="-285750">
              <a:buFont typeface="Arial" panose="020B0604020202020204" pitchFamily="34" charset="0"/>
              <a:buChar char="•"/>
            </a:pPr>
            <a:endParaRPr lang="en-US" dirty="0">
              <a:latin typeface="Helvetica Neue" panose="02000503000000020004"/>
            </a:endParaRPr>
          </a:p>
          <a:p>
            <a:r>
              <a:rPr lang="en-US" b="1" dirty="0">
                <a:latin typeface="Helvetica Neue" panose="02000503000000020004"/>
              </a:rPr>
              <a:t>International Management, Fall 2019</a:t>
            </a:r>
          </a:p>
          <a:p>
            <a:pPr marL="285750" indent="-285750">
              <a:buFont typeface="Arial" panose="020B0604020202020204" pitchFamily="34" charset="0"/>
              <a:buChar char="•"/>
            </a:pPr>
            <a:r>
              <a:rPr lang="en-US" dirty="0">
                <a:latin typeface="Helvetica Neue" panose="02000503000000020004"/>
              </a:rPr>
              <a:t>Studied Brazil’s economy to determine strengths and weaknesses in workforce development, budget, and infrastructure</a:t>
            </a:r>
          </a:p>
          <a:p>
            <a:pPr marL="285750" indent="-285750">
              <a:buFont typeface="Arial" panose="020B0604020202020204" pitchFamily="34" charset="0"/>
              <a:buChar char="•"/>
            </a:pPr>
            <a:r>
              <a:rPr lang="en-US" dirty="0">
                <a:latin typeface="Helvetica Neue" panose="02000503000000020004"/>
              </a:rPr>
              <a:t>Presented findings to panel of Kansas City-area business professionals </a:t>
            </a:r>
          </a:p>
          <a:p>
            <a:endParaRPr lang="en-US" dirty="0">
              <a:latin typeface="Helvetica Neue" panose="02000503000000020004"/>
            </a:endParaRPr>
          </a:p>
        </p:txBody>
      </p:sp>
    </p:spTree>
    <p:extLst>
      <p:ext uri="{BB962C8B-B14F-4D97-AF65-F5344CB8AC3E}">
        <p14:creationId xmlns:p14="http://schemas.microsoft.com/office/powerpoint/2010/main" val="19377632"/>
      </p:ext>
    </p:extLst>
  </p:cSld>
  <p:clrMapOvr>
    <a:masterClrMapping/>
  </p:clrMapOvr>
  <mc:AlternateContent xmlns:mc="http://schemas.openxmlformats.org/markup-compatibility/2006" xmlns:p14="http://schemas.microsoft.com/office/powerpoint/2010/main">
    <mc:Choice Requires="p14">
      <p:transition spd="slow" p14:dur="2000" advTm="23447"/>
    </mc:Choice>
    <mc:Fallback xmlns="">
      <p:transition spd="slow" advTm="234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4594"/>
            <a:ext cx="8839200" cy="1107996"/>
          </a:xfrm>
          <a:prstGeom prst="rect">
            <a:avLst/>
          </a:prstGeom>
          <a:noFill/>
        </p:spPr>
        <p:txBody>
          <a:bodyPr wrap="square" rtlCol="0">
            <a:spAutoFit/>
          </a:bodyPr>
          <a:lstStyle/>
          <a:p>
            <a:pPr algn="ctr"/>
            <a:r>
              <a:rPr lang="en-US" sz="6600" b="1" dirty="0">
                <a:solidFill>
                  <a:schemeClr val="bg1"/>
                </a:solidFill>
                <a:latin typeface="Helvetica Neue" charset="0"/>
                <a:ea typeface="Helvetica Neue" charset="0"/>
                <a:cs typeface="Helvetica Neue" charset="0"/>
              </a:rPr>
              <a:t>Check Your Work</a:t>
            </a:r>
          </a:p>
        </p:txBody>
      </p:sp>
      <p:sp>
        <p:nvSpPr>
          <p:cNvPr id="6" name="Rectangle 5">
            <a:extLst>
              <a:ext uri="{FF2B5EF4-FFF2-40B4-BE49-F238E27FC236}">
                <a16:creationId xmlns:a16="http://schemas.microsoft.com/office/drawing/2014/main" id="{45A6617A-54B5-43C8-963B-C64071462F90}"/>
              </a:ext>
            </a:extLst>
          </p:cNvPr>
          <p:cNvSpPr/>
          <p:nvPr/>
        </p:nvSpPr>
        <p:spPr>
          <a:xfrm>
            <a:off x="1136904" y="1202590"/>
            <a:ext cx="9918192" cy="3816429"/>
          </a:xfrm>
          <a:prstGeom prst="rect">
            <a:avLst/>
          </a:prstGeom>
        </p:spPr>
        <p:txBody>
          <a:bodyPr wrap="square">
            <a:spAutoFit/>
          </a:bodyPr>
          <a:lstStyle/>
          <a:p>
            <a:pPr marL="0" lvl="1"/>
            <a:r>
              <a:rPr lang="en-US" b="1" dirty="0">
                <a:solidFill>
                  <a:schemeClr val="bg1"/>
                </a:solidFill>
                <a:latin typeface="Helvetica Neue" panose="02000503000000020004"/>
                <a:cs typeface="Helvetica" panose="020B0604020202020204" pitchFamily="34" charset="0"/>
              </a:rPr>
              <a:t>Bloch Career Center </a:t>
            </a:r>
          </a:p>
          <a:p>
            <a:pPr marL="0" lvl="1"/>
            <a:r>
              <a:rPr lang="en-US" sz="1600" dirty="0">
                <a:solidFill>
                  <a:schemeClr val="bg1"/>
                </a:solidFill>
                <a:latin typeface="Helvetica Neue" panose="02000503000000020004"/>
                <a:cs typeface="Helvetica" panose="020B0604020202020204" pitchFamily="34" charset="0"/>
              </a:rPr>
              <a:t>102 Bloch Executive Hall</a:t>
            </a:r>
          </a:p>
          <a:p>
            <a:pPr marL="0" lvl="1"/>
            <a:r>
              <a:rPr lang="en-US" sz="1600" dirty="0">
                <a:solidFill>
                  <a:schemeClr val="bg1"/>
                </a:solidFill>
                <a:latin typeface="Helvetica Neue" panose="02000503000000020004"/>
                <a:cs typeface="Helvetica" panose="020B0604020202020204" pitchFamily="34" charset="0"/>
              </a:rPr>
              <a:t>bloch.umkc.edu/career-center/</a:t>
            </a:r>
          </a:p>
          <a:p>
            <a:pPr marL="0" lvl="1"/>
            <a:endParaRPr lang="en-US" sz="1400" dirty="0">
              <a:solidFill>
                <a:schemeClr val="bg1"/>
              </a:solidFill>
              <a:latin typeface="Helvetica Neue" panose="02000503000000020004"/>
              <a:cs typeface="Helvetica" panose="020B0604020202020204" pitchFamily="34" charset="0"/>
            </a:endParaRPr>
          </a:p>
          <a:p>
            <a:pPr marL="0" lvl="1"/>
            <a:r>
              <a:rPr lang="en-US" b="1" dirty="0">
                <a:solidFill>
                  <a:schemeClr val="bg1"/>
                </a:solidFill>
                <a:latin typeface="Helvetica Neue" panose="02000503000000020004"/>
                <a:cs typeface="Helvetica" panose="020B0604020202020204" pitchFamily="34" charset="0"/>
              </a:rPr>
              <a:t>Handshake</a:t>
            </a:r>
          </a:p>
          <a:p>
            <a:pPr marL="0" lvl="1"/>
            <a:r>
              <a:rPr lang="en-US" sz="1600" dirty="0">
                <a:solidFill>
                  <a:schemeClr val="bg1"/>
                </a:solidFill>
                <a:latin typeface="Helvetica Neue" panose="02000503000000020004"/>
                <a:cs typeface="Helvetica" panose="020B0604020202020204" pitchFamily="34" charset="0"/>
              </a:rPr>
              <a:t>To schedule an appointment to have your resume reviewed</a:t>
            </a:r>
          </a:p>
          <a:p>
            <a:pPr marL="0" lvl="1"/>
            <a:r>
              <a:rPr lang="en-US" sz="1600" dirty="0">
                <a:solidFill>
                  <a:schemeClr val="bg1"/>
                </a:solidFill>
                <a:latin typeface="Helvetica Neue" panose="02000503000000020004"/>
                <a:cs typeface="Helvetica" panose="020B0604020202020204" pitchFamily="34" charset="0"/>
              </a:rPr>
              <a:t>https://umkc.joinhandshake.com/</a:t>
            </a:r>
          </a:p>
          <a:p>
            <a:pPr marL="0" lvl="1"/>
            <a:endParaRPr lang="en-US" sz="1600" dirty="0">
              <a:solidFill>
                <a:schemeClr val="bg1"/>
              </a:solidFill>
              <a:latin typeface="Helvetica Neue" panose="02000503000000020004"/>
              <a:cs typeface="Helvetica" panose="020B0604020202020204" pitchFamily="34" charset="0"/>
            </a:endParaRPr>
          </a:p>
          <a:p>
            <a:pPr marL="0" lvl="1"/>
            <a:r>
              <a:rPr lang="en-US" b="1" dirty="0" err="1">
                <a:solidFill>
                  <a:schemeClr val="bg1"/>
                </a:solidFill>
                <a:latin typeface="Helvetica Neue" panose="02000503000000020004"/>
                <a:cs typeface="Helvetica" panose="020B0604020202020204" pitchFamily="34" charset="0"/>
              </a:rPr>
              <a:t>Jobscan</a:t>
            </a:r>
            <a:endParaRPr lang="en-US" b="1" dirty="0">
              <a:solidFill>
                <a:schemeClr val="bg1"/>
              </a:solidFill>
              <a:latin typeface="Helvetica Neue" panose="02000503000000020004"/>
              <a:cs typeface="Helvetica" panose="020B0604020202020204" pitchFamily="34" charset="0"/>
            </a:endParaRPr>
          </a:p>
          <a:p>
            <a:pPr marL="0" lvl="1"/>
            <a:r>
              <a:rPr lang="en-US" sz="1600" dirty="0">
                <a:solidFill>
                  <a:schemeClr val="bg1"/>
                </a:solidFill>
                <a:latin typeface="Helvetica Neue" panose="02000503000000020004"/>
                <a:cs typeface="Helvetica" panose="020B0604020202020204" pitchFamily="34" charset="0"/>
              </a:rPr>
              <a:t>Register with your UMKC email to access premium features</a:t>
            </a:r>
          </a:p>
          <a:p>
            <a:pPr marL="0" lvl="1"/>
            <a:r>
              <a:rPr lang="en-US" sz="1600" dirty="0">
                <a:solidFill>
                  <a:schemeClr val="bg1"/>
                </a:solidFill>
                <a:latin typeface="Helvetica Neue" panose="02000503000000020004"/>
                <a:cs typeface="Helvetica" panose="020B0604020202020204" pitchFamily="34" charset="0"/>
              </a:rPr>
              <a:t>https://www.jobscan.co/</a:t>
            </a:r>
          </a:p>
          <a:p>
            <a:pPr lvl="1"/>
            <a:endParaRPr lang="en-US" sz="1400" b="1" dirty="0">
              <a:solidFill>
                <a:schemeClr val="bg1"/>
              </a:solidFill>
              <a:latin typeface="Helvetica Neue" panose="02000503000000020004"/>
              <a:cs typeface="Helvetica" panose="020B0604020202020204" pitchFamily="34" charset="0"/>
            </a:endParaRPr>
          </a:p>
          <a:p>
            <a:pPr marL="0" lvl="1"/>
            <a:r>
              <a:rPr lang="en-US" b="1" dirty="0">
                <a:solidFill>
                  <a:schemeClr val="bg1"/>
                </a:solidFill>
                <a:latin typeface="Helvetica Neue" panose="02000503000000020004"/>
                <a:cs typeface="Helvetica" panose="020B0604020202020204" pitchFamily="34" charset="0"/>
              </a:rPr>
              <a:t>UMKC Writing Studio</a:t>
            </a:r>
          </a:p>
          <a:p>
            <a:pPr marL="0" lvl="1"/>
            <a:r>
              <a:rPr lang="en-US" sz="1600" dirty="0">
                <a:solidFill>
                  <a:schemeClr val="bg1"/>
                </a:solidFill>
                <a:latin typeface="Helvetica Neue" panose="02000503000000020004"/>
                <a:cs typeface="Helvetica" panose="020B0604020202020204" pitchFamily="34" charset="0"/>
              </a:rPr>
              <a:t>Hours and locations vary, check their website for schedule</a:t>
            </a:r>
          </a:p>
          <a:p>
            <a:pPr marL="0" lvl="1"/>
            <a:r>
              <a:rPr lang="en-US" sz="1600" dirty="0">
                <a:solidFill>
                  <a:schemeClr val="bg1"/>
                </a:solidFill>
                <a:latin typeface="Helvetica Neue" panose="02000503000000020004"/>
                <a:cs typeface="Helvetica" panose="020B0604020202020204" pitchFamily="34" charset="0"/>
              </a:rPr>
              <a:t>https://www.umkc.edu/writingstudio/</a:t>
            </a:r>
            <a:endParaRPr lang="en-US" b="1" dirty="0">
              <a:solidFill>
                <a:schemeClr val="bg1"/>
              </a:solidFill>
              <a:latin typeface="Helvetica Neue" panose="02000503000000020004"/>
            </a:endParaRPr>
          </a:p>
        </p:txBody>
      </p:sp>
      <p:pic>
        <p:nvPicPr>
          <p:cNvPr id="5" name="Picture 4" descr="https://s-media-cache-ak0.pinimg.com/736x/0f/5b/15/0f5b15552e648c8f53d7f4b956ec32d9.jpg">
            <a:extLst>
              <a:ext uri="{FF2B5EF4-FFF2-40B4-BE49-F238E27FC236}">
                <a16:creationId xmlns:a16="http://schemas.microsoft.com/office/drawing/2014/main" id="{6399AB56-5302-4BB6-A58A-C658055FDF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0913" y="1583112"/>
            <a:ext cx="2143461" cy="214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55487"/>
      </p:ext>
    </p:extLst>
  </p:cSld>
  <p:clrMapOvr>
    <a:masterClrMapping/>
  </p:clrMapOvr>
  <mc:AlternateContent xmlns:mc="http://schemas.openxmlformats.org/markup-compatibility/2006" xmlns:p14="http://schemas.microsoft.com/office/powerpoint/2010/main">
    <mc:Choice Requires="p14">
      <p:transition spd="slow" p14:dur="2000" advTm="42676"/>
    </mc:Choice>
    <mc:Fallback xmlns="">
      <p:transition spd="slow" advTm="4267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2610"/>
            <a:ext cx="8839200" cy="1107996"/>
          </a:xfrm>
          <a:prstGeom prst="rect">
            <a:avLst/>
          </a:prstGeom>
          <a:noFill/>
        </p:spPr>
        <p:txBody>
          <a:bodyPr wrap="square" rtlCol="0">
            <a:spAutoFit/>
          </a:bodyPr>
          <a:lstStyle/>
          <a:p>
            <a:pPr algn="ctr"/>
            <a:r>
              <a:rPr lang="en-US" sz="6600" b="1" dirty="0">
                <a:solidFill>
                  <a:schemeClr val="bg1"/>
                </a:solidFill>
                <a:latin typeface="Helvetica Neue" charset="0"/>
                <a:ea typeface="Helvetica Neue" charset="0"/>
                <a:cs typeface="Helvetica Neue" charset="0"/>
              </a:rPr>
              <a:t>Parting Advice</a:t>
            </a:r>
          </a:p>
        </p:txBody>
      </p:sp>
      <p:sp>
        <p:nvSpPr>
          <p:cNvPr id="3" name="Rectangle 2">
            <a:extLst>
              <a:ext uri="{FF2B5EF4-FFF2-40B4-BE49-F238E27FC236}">
                <a16:creationId xmlns:a16="http://schemas.microsoft.com/office/drawing/2014/main" id="{3BF62677-87A9-43FA-8F32-CAE467B9316E}"/>
              </a:ext>
            </a:extLst>
          </p:cNvPr>
          <p:cNvSpPr/>
          <p:nvPr/>
        </p:nvSpPr>
        <p:spPr>
          <a:xfrm>
            <a:off x="521855" y="1626276"/>
            <a:ext cx="11148290" cy="1569660"/>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latin typeface="Helvetica Neue" panose="02000503000000020004"/>
              </a:rPr>
              <a:t>It’s a work in progress (meaning it’s never done and always evolving)</a:t>
            </a:r>
          </a:p>
          <a:p>
            <a:pPr marL="285750" indent="-285750">
              <a:buFont typeface="Arial" panose="020B0604020202020204" pitchFamily="34" charset="0"/>
              <a:buChar char="•"/>
            </a:pPr>
            <a:r>
              <a:rPr lang="en-US" sz="2400" dirty="0">
                <a:solidFill>
                  <a:schemeClr val="bg1"/>
                </a:solidFill>
                <a:latin typeface="Helvetica Neue" panose="02000503000000020004"/>
              </a:rPr>
              <a:t>Be open to feedback, and don’t take it personally</a:t>
            </a:r>
          </a:p>
          <a:p>
            <a:pPr marL="285750" indent="-285750">
              <a:buFont typeface="Arial" panose="020B0604020202020204" pitchFamily="34" charset="0"/>
              <a:buChar char="•"/>
            </a:pPr>
            <a:r>
              <a:rPr lang="en-US" sz="2400" dirty="0">
                <a:solidFill>
                  <a:schemeClr val="bg1"/>
                </a:solidFill>
                <a:latin typeface="Helvetica Neue" panose="02000503000000020004"/>
              </a:rPr>
              <a:t>Get it reviewed, often, and most importantly the Bloch Career Center)</a:t>
            </a:r>
          </a:p>
          <a:p>
            <a:pPr marL="285750" indent="-285750">
              <a:buFont typeface="Arial" panose="020B0604020202020204" pitchFamily="34" charset="0"/>
              <a:buChar char="•"/>
            </a:pPr>
            <a:r>
              <a:rPr lang="en-US" sz="2400" dirty="0">
                <a:solidFill>
                  <a:schemeClr val="bg1"/>
                </a:solidFill>
                <a:latin typeface="Helvetica Neue" panose="02000503000000020004"/>
              </a:rPr>
              <a:t>Be proud of all your hard work!</a:t>
            </a:r>
          </a:p>
        </p:txBody>
      </p:sp>
    </p:spTree>
    <p:extLst>
      <p:ext uri="{BB962C8B-B14F-4D97-AF65-F5344CB8AC3E}">
        <p14:creationId xmlns:p14="http://schemas.microsoft.com/office/powerpoint/2010/main" val="978101450"/>
      </p:ext>
    </p:extLst>
  </p:cSld>
  <p:clrMapOvr>
    <a:masterClrMapping/>
  </p:clrMapOvr>
  <mc:AlternateContent xmlns:mc="http://schemas.openxmlformats.org/markup-compatibility/2006" xmlns:p14="http://schemas.microsoft.com/office/powerpoint/2010/main">
    <mc:Choice Requires="p14">
      <p:transition spd="slow" p14:dur="2000" advTm="35404"/>
    </mc:Choice>
    <mc:Fallback xmlns="">
      <p:transition spd="slow" advTm="354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latin typeface="Helvetica Neue" panose="02000503000000020004"/>
                <a:ea typeface="+mj-ea"/>
                <a:cs typeface="+mj-cs"/>
              </a:rPr>
              <a:t>Skills Employers Value</a:t>
            </a:r>
          </a:p>
        </p:txBody>
      </p:sp>
      <p:pic>
        <p:nvPicPr>
          <p:cNvPr id="7" name="Picture 6" descr="Table&#10;&#10;Description automatically generated">
            <a:extLst>
              <a:ext uri="{FF2B5EF4-FFF2-40B4-BE49-F238E27FC236}">
                <a16:creationId xmlns:a16="http://schemas.microsoft.com/office/drawing/2014/main" id="{8B7675FF-02BA-44DF-A84C-DF953DBA7A87}"/>
              </a:ext>
            </a:extLst>
          </p:cNvPr>
          <p:cNvPicPr>
            <a:picLocks noChangeAspect="1"/>
          </p:cNvPicPr>
          <p:nvPr/>
        </p:nvPicPr>
        <p:blipFill>
          <a:blip r:embed="rId3"/>
          <a:stretch>
            <a:fillRect/>
          </a:stretch>
        </p:blipFill>
        <p:spPr>
          <a:xfrm>
            <a:off x="4842604" y="467208"/>
            <a:ext cx="6545396" cy="5923584"/>
          </a:xfrm>
          <a:prstGeom prst="rect">
            <a:avLst/>
          </a:prstGeom>
        </p:spPr>
      </p:pic>
    </p:spTree>
    <p:extLst>
      <p:ext uri="{BB962C8B-B14F-4D97-AF65-F5344CB8AC3E}">
        <p14:creationId xmlns:p14="http://schemas.microsoft.com/office/powerpoint/2010/main" val="2710333734"/>
      </p:ext>
    </p:extLst>
  </p:cSld>
  <p:clrMapOvr>
    <a:masterClrMapping/>
  </p:clrMapOvr>
  <mc:AlternateContent xmlns:mc="http://schemas.openxmlformats.org/markup-compatibility/2006" xmlns:p14="http://schemas.microsoft.com/office/powerpoint/2010/main">
    <mc:Choice Requires="p14">
      <p:transition spd="slow" p14:dur="2000" advTm="38190"/>
    </mc:Choice>
    <mc:Fallback xmlns="">
      <p:transition spd="slow" advTm="381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4999" y="265838"/>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A Note About Formatting</a:t>
            </a:r>
          </a:p>
        </p:txBody>
      </p:sp>
      <p:sp>
        <p:nvSpPr>
          <p:cNvPr id="4" name="TextBox 3"/>
          <p:cNvSpPr txBox="1"/>
          <p:nvPr/>
        </p:nvSpPr>
        <p:spPr>
          <a:xfrm>
            <a:off x="635000" y="1189168"/>
            <a:ext cx="10236199" cy="2677656"/>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2B65A5"/>
                </a:solidFill>
                <a:latin typeface="Helvetica Neue" charset="0"/>
                <a:ea typeface="Helvetica Neue" charset="0"/>
                <a:cs typeface="Helvetica Neue" charset="0"/>
              </a:rPr>
              <a:t>One page for most undergraduates</a:t>
            </a:r>
          </a:p>
          <a:p>
            <a:pPr marL="285750" indent="-285750">
              <a:buFont typeface="Arial" panose="020B0604020202020204" pitchFamily="34" charset="0"/>
              <a:buChar char="•"/>
            </a:pPr>
            <a:r>
              <a:rPr lang="en-US" sz="2400" dirty="0">
                <a:solidFill>
                  <a:srgbClr val="2B65A5"/>
                </a:solidFill>
                <a:latin typeface="Helvetica Neue" charset="0"/>
                <a:ea typeface="Helvetica Neue" charset="0"/>
                <a:cs typeface="Helvetica Neue" charset="0"/>
              </a:rPr>
              <a:t>10-12pt size font </a:t>
            </a:r>
          </a:p>
          <a:p>
            <a:pPr marL="285750" indent="-285750">
              <a:buFont typeface="Arial" panose="020B0604020202020204" pitchFamily="34" charset="0"/>
              <a:buChar char="•"/>
            </a:pPr>
            <a:r>
              <a:rPr lang="en-US" sz="2400" dirty="0">
                <a:solidFill>
                  <a:srgbClr val="2B65A5"/>
                </a:solidFill>
                <a:latin typeface="Helvetica Neue" charset="0"/>
                <a:ea typeface="Helvetica Neue" charset="0"/>
                <a:cs typeface="Helvetica Neue" charset="0"/>
              </a:rPr>
              <a:t>Times New Roman, Arial, Calibri, </a:t>
            </a:r>
            <a:r>
              <a:rPr lang="en-US" sz="2400" dirty="0" err="1">
                <a:solidFill>
                  <a:srgbClr val="2B65A5"/>
                </a:solidFill>
                <a:latin typeface="Helvetica Neue" charset="0"/>
                <a:ea typeface="Helvetica Neue" charset="0"/>
                <a:cs typeface="Helvetica Neue" charset="0"/>
              </a:rPr>
              <a:t>Helvectica</a:t>
            </a:r>
            <a:endParaRPr lang="en-US" sz="2400" dirty="0">
              <a:solidFill>
                <a:srgbClr val="2B65A5"/>
              </a:solidFill>
              <a:latin typeface="Helvetica Neue" charset="0"/>
              <a:ea typeface="Helvetica Neue" charset="0"/>
              <a:cs typeface="Helvetica Neue" charset="0"/>
            </a:endParaRPr>
          </a:p>
          <a:p>
            <a:pPr marL="285750" indent="-285750">
              <a:buFont typeface="Arial" panose="020B0604020202020204" pitchFamily="34" charset="0"/>
              <a:buChar char="•"/>
            </a:pPr>
            <a:r>
              <a:rPr lang="en-US" sz="2400" dirty="0">
                <a:solidFill>
                  <a:srgbClr val="2B65A5"/>
                </a:solidFill>
                <a:latin typeface="Helvetica Neue" charset="0"/>
                <a:ea typeface="Helvetica Neue" charset="0"/>
                <a:cs typeface="Helvetica Neue" charset="0"/>
              </a:rPr>
              <a:t> ½” to 1” margins</a:t>
            </a:r>
          </a:p>
          <a:p>
            <a:pPr marL="285750" indent="-285750">
              <a:buFont typeface="Arial" panose="020B0604020202020204" pitchFamily="34" charset="0"/>
              <a:buChar char="•"/>
            </a:pPr>
            <a:r>
              <a:rPr lang="en-US" sz="2400" dirty="0">
                <a:solidFill>
                  <a:srgbClr val="2B65A5"/>
                </a:solidFill>
                <a:latin typeface="Helvetica Neue" charset="0"/>
                <a:ea typeface="Helvetica Neue" charset="0"/>
                <a:cs typeface="Helvetica Neue" charset="0"/>
              </a:rPr>
              <a:t>NO color, shading, graphics, or pictures</a:t>
            </a:r>
          </a:p>
          <a:p>
            <a:pPr marL="285750" indent="-285750">
              <a:buFont typeface="Arial" panose="020B0604020202020204" pitchFamily="34" charset="0"/>
              <a:buChar char="•"/>
            </a:pPr>
            <a:r>
              <a:rPr lang="en-US" sz="2400" dirty="0">
                <a:solidFill>
                  <a:srgbClr val="2B65A5"/>
                </a:solidFill>
                <a:latin typeface="Helvetica Neue" charset="0"/>
                <a:ea typeface="Helvetica Neue" charset="0"/>
                <a:cs typeface="Helvetica Neue" charset="0"/>
              </a:rPr>
              <a:t>Use bold, italics, and lines in a consistent way </a:t>
            </a:r>
          </a:p>
          <a:p>
            <a:pPr marL="285750" indent="-285750">
              <a:buFont typeface="Arial" panose="020B0604020202020204" pitchFamily="34" charset="0"/>
              <a:buChar char="•"/>
            </a:pPr>
            <a:r>
              <a:rPr lang="en-US" sz="2400" dirty="0">
                <a:solidFill>
                  <a:srgbClr val="2B65A5"/>
                </a:solidFill>
                <a:latin typeface="Helvetica Neue" charset="0"/>
                <a:ea typeface="Helvetica Neue" charset="0"/>
                <a:cs typeface="Helvetica Neue" charset="0"/>
              </a:rPr>
              <a:t>Important to keep everything clean, clear, and consistent </a:t>
            </a:r>
          </a:p>
        </p:txBody>
      </p:sp>
    </p:spTree>
    <p:extLst>
      <p:ext uri="{BB962C8B-B14F-4D97-AF65-F5344CB8AC3E}">
        <p14:creationId xmlns:p14="http://schemas.microsoft.com/office/powerpoint/2010/main" val="2314625304"/>
      </p:ext>
    </p:extLst>
  </p:cSld>
  <p:clrMapOvr>
    <a:masterClrMapping/>
  </p:clrMapOvr>
  <mc:AlternateContent xmlns:mc="http://schemas.openxmlformats.org/markup-compatibility/2006" xmlns:p14="http://schemas.microsoft.com/office/powerpoint/2010/main">
    <mc:Choice Requires="p14">
      <p:transition spd="slow" p14:dur="2000" advTm="37950"/>
    </mc:Choice>
    <mc:Fallback xmlns="">
      <p:transition spd="slow" advTm="379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48DD28-1C9F-4AC0-9C2B-F701856046E7}"/>
              </a:ext>
            </a:extLst>
          </p:cNvPr>
          <p:cNvPicPr>
            <a:picLocks noChangeAspect="1"/>
          </p:cNvPicPr>
          <p:nvPr/>
        </p:nvPicPr>
        <p:blipFill>
          <a:blip r:embed="rId2"/>
          <a:stretch>
            <a:fillRect/>
          </a:stretch>
        </p:blipFill>
        <p:spPr>
          <a:xfrm>
            <a:off x="1034543" y="643466"/>
            <a:ext cx="4512563" cy="5571066"/>
          </a:xfrm>
          <a:prstGeom prst="rect">
            <a:avLst/>
          </a:prstGeom>
        </p:spPr>
      </p:pic>
      <p:cxnSp>
        <p:nvCxnSpPr>
          <p:cNvPr id="18"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60D29B-78EB-43A8-94A6-445C63CC37CB}"/>
              </a:ext>
            </a:extLst>
          </p:cNvPr>
          <p:cNvPicPr>
            <a:picLocks noChangeAspect="1"/>
          </p:cNvPicPr>
          <p:nvPr/>
        </p:nvPicPr>
        <p:blipFill>
          <a:blip r:embed="rId3"/>
          <a:stretch>
            <a:fillRect/>
          </a:stretch>
        </p:blipFill>
        <p:spPr>
          <a:xfrm>
            <a:off x="6658821" y="643467"/>
            <a:ext cx="4484707" cy="5571066"/>
          </a:xfrm>
          <a:prstGeom prst="rect">
            <a:avLst/>
          </a:prstGeom>
        </p:spPr>
      </p:pic>
    </p:spTree>
    <p:extLst>
      <p:ext uri="{BB962C8B-B14F-4D97-AF65-F5344CB8AC3E}">
        <p14:creationId xmlns:p14="http://schemas.microsoft.com/office/powerpoint/2010/main" val="202604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46C87D-A505-4C68-9045-BA86C92AC82C}"/>
              </a:ext>
            </a:extLst>
          </p:cNvPr>
          <p:cNvPicPr>
            <a:picLocks noChangeAspect="1"/>
          </p:cNvPicPr>
          <p:nvPr/>
        </p:nvPicPr>
        <p:blipFill>
          <a:blip r:embed="rId2"/>
          <a:stretch>
            <a:fillRect/>
          </a:stretch>
        </p:blipFill>
        <p:spPr>
          <a:xfrm>
            <a:off x="837473" y="626236"/>
            <a:ext cx="4686248" cy="5605527"/>
          </a:xfrm>
          <a:prstGeom prst="rect">
            <a:avLst/>
          </a:prstGeom>
        </p:spPr>
      </p:pic>
      <p:pic>
        <p:nvPicPr>
          <p:cNvPr id="7" name="Picture 6">
            <a:extLst>
              <a:ext uri="{FF2B5EF4-FFF2-40B4-BE49-F238E27FC236}">
                <a16:creationId xmlns:a16="http://schemas.microsoft.com/office/drawing/2014/main" id="{AB853B16-4B90-4AB8-81A5-5119603ECF63}"/>
              </a:ext>
            </a:extLst>
          </p:cNvPr>
          <p:cNvPicPr>
            <a:picLocks noChangeAspect="1"/>
          </p:cNvPicPr>
          <p:nvPr/>
        </p:nvPicPr>
        <p:blipFill>
          <a:blip r:embed="rId3"/>
          <a:stretch>
            <a:fillRect/>
          </a:stretch>
        </p:blipFill>
        <p:spPr>
          <a:xfrm>
            <a:off x="6697583" y="671803"/>
            <a:ext cx="4399780" cy="5514392"/>
          </a:xfrm>
          <a:prstGeom prst="rect">
            <a:avLst/>
          </a:prstGeom>
        </p:spPr>
      </p:pic>
    </p:spTree>
    <p:extLst>
      <p:ext uri="{BB962C8B-B14F-4D97-AF65-F5344CB8AC3E}">
        <p14:creationId xmlns:p14="http://schemas.microsoft.com/office/powerpoint/2010/main" val="34167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4999" y="265838"/>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Preferred Order</a:t>
            </a:r>
          </a:p>
        </p:txBody>
      </p:sp>
      <p:sp>
        <p:nvSpPr>
          <p:cNvPr id="4" name="TextBox 3"/>
          <p:cNvSpPr txBox="1"/>
          <p:nvPr/>
        </p:nvSpPr>
        <p:spPr>
          <a:xfrm>
            <a:off x="635000" y="1189168"/>
            <a:ext cx="11051208" cy="3847207"/>
          </a:xfrm>
          <a:prstGeom prst="rect">
            <a:avLst/>
          </a:prstGeom>
          <a:noFill/>
        </p:spPr>
        <p:txBody>
          <a:bodyPr wrap="square" numCol="1" rtlCol="0">
            <a:spAutoFit/>
          </a:bodyPr>
          <a:lstStyle/>
          <a:p>
            <a:r>
              <a:rPr lang="en-US" b="1" dirty="0">
                <a:solidFill>
                  <a:srgbClr val="2B65A5"/>
                </a:solidFill>
                <a:latin typeface="Helvetica Neue" charset="0"/>
                <a:ea typeface="Helvetica Neue" charset="0"/>
                <a:cs typeface="Helvetica Neue" charset="0"/>
              </a:rPr>
              <a:t>Top of Page: Contact Information</a:t>
            </a:r>
          </a:p>
          <a:p>
            <a:pPr marL="285750" indent="-285750">
              <a:buFont typeface="Arial" charset="0"/>
              <a:buChar char="•"/>
            </a:pPr>
            <a:r>
              <a:rPr lang="en-US" dirty="0">
                <a:solidFill>
                  <a:srgbClr val="2B65A5"/>
                </a:solidFill>
                <a:latin typeface="Helvetica Neue" charset="0"/>
                <a:ea typeface="Helvetica Neue" charset="0"/>
                <a:cs typeface="Helvetica Neue" charset="0"/>
              </a:rPr>
              <a:t>Name, email address, phone number, LinkedIn URL, address</a:t>
            </a:r>
          </a:p>
          <a:p>
            <a:endParaRPr lang="en-US" sz="1400" b="1" dirty="0">
              <a:solidFill>
                <a:srgbClr val="2B65A5"/>
              </a:solidFill>
              <a:latin typeface="Helvetica Neue" charset="0"/>
              <a:ea typeface="Helvetica Neue" charset="0"/>
              <a:cs typeface="Helvetica Neue" charset="0"/>
            </a:endParaRPr>
          </a:p>
          <a:p>
            <a:r>
              <a:rPr lang="en-US" b="1" dirty="0">
                <a:solidFill>
                  <a:srgbClr val="2B65A5"/>
                </a:solidFill>
                <a:latin typeface="Helvetica Neue" charset="0"/>
                <a:ea typeface="Helvetica Neue" charset="0"/>
                <a:cs typeface="Helvetica Neue" charset="0"/>
              </a:rPr>
              <a:t>Next: Education</a:t>
            </a:r>
          </a:p>
          <a:p>
            <a:pPr marL="285750" indent="-285750">
              <a:buFont typeface="Arial" charset="0"/>
              <a:buChar char="•"/>
            </a:pPr>
            <a:r>
              <a:rPr lang="en-US" dirty="0">
                <a:solidFill>
                  <a:srgbClr val="2B65A5"/>
                </a:solidFill>
                <a:latin typeface="Helvetica Neue" charset="0"/>
                <a:ea typeface="Helvetica Neue" charset="0"/>
                <a:cs typeface="Helvetica Neue" charset="0"/>
              </a:rPr>
              <a:t>University, major, graduation date, location (city/state), GPA</a:t>
            </a:r>
          </a:p>
          <a:p>
            <a:pPr marL="285750" indent="-285750">
              <a:buFont typeface="Arial" charset="0"/>
              <a:buChar char="•"/>
            </a:pPr>
            <a:r>
              <a:rPr lang="en-US" dirty="0">
                <a:solidFill>
                  <a:srgbClr val="2B65A5"/>
                </a:solidFill>
                <a:latin typeface="Helvetica Neue" charset="0"/>
                <a:ea typeface="Helvetica Neue" charset="0"/>
                <a:cs typeface="Helvetica Neue" charset="0"/>
              </a:rPr>
              <a:t>Major/GPA: above a 3.0 is typically included</a:t>
            </a:r>
          </a:p>
          <a:p>
            <a:endParaRPr lang="en-US" sz="1400" b="1" dirty="0">
              <a:solidFill>
                <a:srgbClr val="2B65A5"/>
              </a:solidFill>
              <a:latin typeface="Helvetica Neue" charset="0"/>
              <a:ea typeface="Helvetica Neue" charset="0"/>
              <a:cs typeface="Helvetica Neue" charset="0"/>
            </a:endParaRPr>
          </a:p>
          <a:p>
            <a:r>
              <a:rPr lang="en-US" b="1" dirty="0">
                <a:solidFill>
                  <a:srgbClr val="2B65A5"/>
                </a:solidFill>
                <a:latin typeface="Helvetica Neue" charset="0"/>
                <a:ea typeface="Helvetica Neue" charset="0"/>
                <a:cs typeface="Helvetica Neue" charset="0"/>
              </a:rPr>
              <a:t>Optional sections: </a:t>
            </a:r>
          </a:p>
          <a:p>
            <a:pPr marL="285750" indent="-285750">
              <a:buFont typeface="Arial" charset="0"/>
              <a:buChar char="•"/>
            </a:pPr>
            <a:r>
              <a:rPr lang="en-US" dirty="0">
                <a:solidFill>
                  <a:srgbClr val="2B65A5"/>
                </a:solidFill>
                <a:latin typeface="Helvetica Neue" charset="0"/>
                <a:ea typeface="Helvetica Neue" charset="0"/>
                <a:cs typeface="Helvetica Neue" charset="0"/>
              </a:rPr>
              <a:t>Work/Professional Experience</a:t>
            </a:r>
          </a:p>
          <a:p>
            <a:pPr marL="285750" indent="-285750">
              <a:buFont typeface="Arial" charset="0"/>
              <a:buChar char="•"/>
            </a:pPr>
            <a:r>
              <a:rPr lang="en-US" dirty="0">
                <a:solidFill>
                  <a:srgbClr val="2B65A5"/>
                </a:solidFill>
                <a:latin typeface="Helvetica Neue" charset="0"/>
                <a:ea typeface="Helvetica Neue" charset="0"/>
                <a:cs typeface="Helvetica Neue" charset="0"/>
              </a:rPr>
              <a:t>Leadership Experience</a:t>
            </a:r>
          </a:p>
          <a:p>
            <a:pPr marL="285750" indent="-285750">
              <a:buFont typeface="Arial" charset="0"/>
              <a:buChar char="•"/>
            </a:pPr>
            <a:r>
              <a:rPr lang="en-US" dirty="0">
                <a:solidFill>
                  <a:srgbClr val="2B65A5"/>
                </a:solidFill>
                <a:latin typeface="Helvetica Neue" charset="0"/>
                <a:ea typeface="Helvetica Neue" charset="0"/>
                <a:cs typeface="Helvetica Neue" charset="0"/>
              </a:rPr>
              <a:t>Extracurricular Experience</a:t>
            </a:r>
          </a:p>
          <a:p>
            <a:pPr marL="285750" indent="-285750">
              <a:buFont typeface="Arial" charset="0"/>
              <a:buChar char="•"/>
            </a:pPr>
            <a:r>
              <a:rPr lang="en-US" dirty="0">
                <a:solidFill>
                  <a:srgbClr val="2B65A5"/>
                </a:solidFill>
                <a:latin typeface="Helvetica Neue" charset="0"/>
                <a:ea typeface="Helvetica Neue" charset="0"/>
                <a:cs typeface="Helvetica Neue" charset="0"/>
              </a:rPr>
              <a:t>Volunteer Experience</a:t>
            </a:r>
          </a:p>
          <a:p>
            <a:pPr marL="285750" indent="-285750">
              <a:buFont typeface="Arial" charset="0"/>
              <a:buChar char="•"/>
            </a:pPr>
            <a:r>
              <a:rPr lang="en-US" dirty="0">
                <a:solidFill>
                  <a:srgbClr val="2B65A5"/>
                </a:solidFill>
                <a:latin typeface="Helvetica Neue" charset="0"/>
                <a:ea typeface="Helvetica Neue" charset="0"/>
                <a:cs typeface="Helvetica Neue" charset="0"/>
              </a:rPr>
              <a:t>Awards/Accolades</a:t>
            </a:r>
          </a:p>
          <a:p>
            <a:pPr marL="285750" indent="-285750">
              <a:buFont typeface="Arial" charset="0"/>
              <a:buChar char="•"/>
            </a:pPr>
            <a:r>
              <a:rPr lang="en-US" dirty="0">
                <a:solidFill>
                  <a:srgbClr val="2B65A5"/>
                </a:solidFill>
                <a:latin typeface="Helvetica Neue" charset="0"/>
                <a:ea typeface="Helvetica Neue" charset="0"/>
                <a:cs typeface="Helvetica Neue" charset="0"/>
              </a:rPr>
              <a:t>Skills</a:t>
            </a:r>
          </a:p>
        </p:txBody>
      </p:sp>
    </p:spTree>
    <p:extLst>
      <p:ext uri="{BB962C8B-B14F-4D97-AF65-F5344CB8AC3E}">
        <p14:creationId xmlns:p14="http://schemas.microsoft.com/office/powerpoint/2010/main" val="91485874"/>
      </p:ext>
    </p:extLst>
  </p:cSld>
  <p:clrMapOvr>
    <a:masterClrMapping/>
  </p:clrMapOvr>
  <mc:AlternateContent xmlns:mc="http://schemas.openxmlformats.org/markup-compatibility/2006" xmlns:p14="http://schemas.microsoft.com/office/powerpoint/2010/main">
    <mc:Choice Requires="p14">
      <p:transition spd="slow" p14:dur="2000" advTm="37950"/>
    </mc:Choice>
    <mc:Fallback xmlns="">
      <p:transition spd="slow" advTm="379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08464"/>
            <a:ext cx="8839200" cy="1107996"/>
          </a:xfrm>
          <a:prstGeom prst="rect">
            <a:avLst/>
          </a:prstGeom>
          <a:noFill/>
        </p:spPr>
        <p:txBody>
          <a:bodyPr wrap="square" rtlCol="0">
            <a:spAutoFit/>
          </a:bodyPr>
          <a:lstStyle/>
          <a:p>
            <a:pPr algn="ctr"/>
            <a:r>
              <a:rPr lang="en-US" sz="6600" b="1" dirty="0">
                <a:solidFill>
                  <a:schemeClr val="bg1"/>
                </a:solidFill>
                <a:latin typeface="Helvetica Neue" charset="0"/>
                <a:ea typeface="Helvetica Neue" charset="0"/>
                <a:cs typeface="Helvetica Neue" charset="0"/>
              </a:rPr>
              <a:t>Contact Information</a:t>
            </a:r>
          </a:p>
        </p:txBody>
      </p:sp>
      <p:sp>
        <p:nvSpPr>
          <p:cNvPr id="4" name="Rectangle 3">
            <a:extLst>
              <a:ext uri="{FF2B5EF4-FFF2-40B4-BE49-F238E27FC236}">
                <a16:creationId xmlns:a16="http://schemas.microsoft.com/office/drawing/2014/main" id="{2B1F788C-0713-48DC-82BD-3D8D9A960C82}"/>
              </a:ext>
            </a:extLst>
          </p:cNvPr>
          <p:cNvSpPr/>
          <p:nvPr/>
        </p:nvSpPr>
        <p:spPr>
          <a:xfrm>
            <a:off x="1676400" y="1320076"/>
            <a:ext cx="8839200" cy="800219"/>
          </a:xfrm>
          <a:prstGeom prst="rect">
            <a:avLst/>
          </a:prstGeom>
        </p:spPr>
        <p:txBody>
          <a:bodyPr wrap="square">
            <a:spAutoFit/>
          </a:bodyPr>
          <a:lstStyle/>
          <a:p>
            <a:pPr algn="ctr"/>
            <a:r>
              <a:rPr lang="en-US" sz="2800" b="1" dirty="0">
                <a:solidFill>
                  <a:schemeClr val="bg1"/>
                </a:solidFill>
                <a:latin typeface="Helvetica Neue" panose="02000503000000020004"/>
                <a:cs typeface="Helvetica" panose="020B0604020202020204" pitchFamily="34" charset="0"/>
              </a:rPr>
              <a:t>Kasey Roo</a:t>
            </a:r>
            <a:br>
              <a:rPr lang="en-US" dirty="0">
                <a:solidFill>
                  <a:schemeClr val="bg1"/>
                </a:solidFill>
                <a:latin typeface="Helvetica Neue" panose="02000503000000020004"/>
                <a:cs typeface="Helvetica" panose="020B0604020202020204" pitchFamily="34" charset="0"/>
              </a:rPr>
            </a:br>
            <a:r>
              <a:rPr lang="en-US" dirty="0">
                <a:solidFill>
                  <a:schemeClr val="bg1"/>
                </a:solidFill>
                <a:latin typeface="Helvetica Neue" panose="02000503000000020004"/>
                <a:cs typeface="Helvetica" panose="020B0604020202020204" pitchFamily="34" charset="0"/>
              </a:rPr>
              <a:t>Kasey.Roo@gmail.com  |  816.555.5678  |  linkedin.com/</a:t>
            </a:r>
            <a:r>
              <a:rPr lang="en-US" dirty="0" err="1">
                <a:solidFill>
                  <a:schemeClr val="bg1"/>
                </a:solidFill>
                <a:latin typeface="Helvetica Neue" panose="02000503000000020004"/>
                <a:cs typeface="Helvetica" panose="020B0604020202020204" pitchFamily="34" charset="0"/>
              </a:rPr>
              <a:t>kaseyroo</a:t>
            </a:r>
            <a:endParaRPr lang="en-US" dirty="0">
              <a:solidFill>
                <a:schemeClr val="bg1"/>
              </a:solidFill>
              <a:latin typeface="Helvetica Neue" panose="02000503000000020004"/>
              <a:cs typeface="Helvetica" panose="020B0604020202020204" pitchFamily="34" charset="0"/>
            </a:endParaRPr>
          </a:p>
        </p:txBody>
      </p:sp>
      <p:sp>
        <p:nvSpPr>
          <p:cNvPr id="5" name="Rectangle 4">
            <a:extLst>
              <a:ext uri="{FF2B5EF4-FFF2-40B4-BE49-F238E27FC236}">
                <a16:creationId xmlns:a16="http://schemas.microsoft.com/office/drawing/2014/main" id="{655AA021-1E36-43AB-BDC6-AAE8DB0E3768}"/>
              </a:ext>
            </a:extLst>
          </p:cNvPr>
          <p:cNvSpPr/>
          <p:nvPr/>
        </p:nvSpPr>
        <p:spPr>
          <a:xfrm>
            <a:off x="1676400" y="2551468"/>
            <a:ext cx="8839200" cy="2123658"/>
          </a:xfrm>
          <a:prstGeom prst="rect">
            <a:avLst/>
          </a:prstGeom>
        </p:spPr>
        <p:txBody>
          <a:bodyPr wrap="square">
            <a:spAutoFit/>
          </a:bodyPr>
          <a:lstStyle/>
          <a:p>
            <a:r>
              <a:rPr lang="en-US" sz="2200" b="1" dirty="0">
                <a:solidFill>
                  <a:schemeClr val="bg1"/>
                </a:solidFill>
                <a:latin typeface="Helvetica Neue" panose="02000503000000020004"/>
                <a:cs typeface="Helvetica" panose="020B0604020202020204" pitchFamily="34" charset="0"/>
              </a:rPr>
              <a:t>In your heading include:</a:t>
            </a:r>
          </a:p>
          <a:p>
            <a:pPr marL="800100" lvl="1" indent="-342900">
              <a:buFont typeface="Arial" panose="020B0604020202020204" pitchFamily="34" charset="0"/>
              <a:buChar char="•"/>
            </a:pPr>
            <a:r>
              <a:rPr lang="en-US" sz="2200" dirty="0">
                <a:solidFill>
                  <a:schemeClr val="bg1"/>
                </a:solidFill>
                <a:latin typeface="Helvetica Neue" panose="02000503000000020004"/>
                <a:cs typeface="Helvetica" panose="020B0604020202020204" pitchFamily="34" charset="0"/>
              </a:rPr>
              <a:t>Professional email address</a:t>
            </a:r>
          </a:p>
          <a:p>
            <a:pPr marL="800100" lvl="1" indent="-342900">
              <a:buFont typeface="Arial" panose="020B0604020202020204" pitchFamily="34" charset="0"/>
              <a:buChar char="•"/>
            </a:pPr>
            <a:r>
              <a:rPr lang="en-US" sz="2200" dirty="0">
                <a:solidFill>
                  <a:schemeClr val="bg1"/>
                </a:solidFill>
                <a:latin typeface="Helvetica Neue" panose="02000503000000020004"/>
                <a:cs typeface="Helvetica" panose="020B0604020202020204" pitchFamily="34" charset="0"/>
              </a:rPr>
              <a:t>Cell phone number (which includes a professional voicemail message)</a:t>
            </a:r>
          </a:p>
          <a:p>
            <a:pPr marL="800100" lvl="1" indent="-342900">
              <a:buFont typeface="Arial" panose="020B0604020202020204" pitchFamily="34" charset="0"/>
              <a:buChar char="•"/>
            </a:pPr>
            <a:r>
              <a:rPr lang="en-US" sz="2200" dirty="0">
                <a:solidFill>
                  <a:schemeClr val="bg1"/>
                </a:solidFill>
                <a:latin typeface="Helvetica Neue" panose="02000503000000020004"/>
                <a:cs typeface="Helvetica" panose="020B0604020202020204" pitchFamily="34" charset="0"/>
              </a:rPr>
              <a:t>LinkedIn URL</a:t>
            </a:r>
          </a:p>
          <a:p>
            <a:pPr marL="800100" lvl="1" indent="-342900">
              <a:buFont typeface="Arial" panose="020B0604020202020204" pitchFamily="34" charset="0"/>
              <a:buChar char="•"/>
            </a:pPr>
            <a:r>
              <a:rPr lang="en-US" sz="2200" dirty="0">
                <a:solidFill>
                  <a:schemeClr val="bg1"/>
                </a:solidFill>
                <a:latin typeface="Helvetica Neue" panose="02000503000000020004"/>
                <a:cs typeface="Helvetica" panose="020B0604020202020204" pitchFamily="34" charset="0"/>
              </a:rPr>
              <a:t>Mailing address is optional</a:t>
            </a:r>
          </a:p>
        </p:txBody>
      </p:sp>
    </p:spTree>
    <p:extLst>
      <p:ext uri="{BB962C8B-B14F-4D97-AF65-F5344CB8AC3E}">
        <p14:creationId xmlns:p14="http://schemas.microsoft.com/office/powerpoint/2010/main" val="2436732467"/>
      </p:ext>
    </p:extLst>
  </p:cSld>
  <p:clrMapOvr>
    <a:masterClrMapping/>
  </p:clrMapOvr>
  <mc:AlternateContent xmlns:mc="http://schemas.openxmlformats.org/markup-compatibility/2006" xmlns:p14="http://schemas.microsoft.com/office/powerpoint/2010/main">
    <mc:Choice Requires="p14">
      <p:transition spd="slow" p14:dur="2000" advTm="32610"/>
    </mc:Choice>
    <mc:Fallback xmlns="">
      <p:transition spd="slow" advTm="326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73" y="479526"/>
            <a:ext cx="11051209" cy="923330"/>
          </a:xfrm>
          <a:prstGeom prst="rect">
            <a:avLst/>
          </a:prstGeom>
          <a:noFill/>
        </p:spPr>
        <p:txBody>
          <a:bodyPr wrap="square" rtlCol="0">
            <a:spAutoFit/>
          </a:bodyPr>
          <a:lstStyle/>
          <a:p>
            <a:r>
              <a:rPr lang="en-US" sz="5400" b="1" dirty="0">
                <a:solidFill>
                  <a:srgbClr val="2B65A5"/>
                </a:solidFill>
                <a:latin typeface="Helvetica Neue" charset="0"/>
                <a:ea typeface="Helvetica Neue" charset="0"/>
                <a:cs typeface="Helvetica Neue" charset="0"/>
              </a:rPr>
              <a:t>Education - Undergrad</a:t>
            </a:r>
          </a:p>
        </p:txBody>
      </p:sp>
      <p:sp>
        <p:nvSpPr>
          <p:cNvPr id="3" name="TextBox 2"/>
          <p:cNvSpPr txBox="1"/>
          <p:nvPr/>
        </p:nvSpPr>
        <p:spPr>
          <a:xfrm>
            <a:off x="665923" y="1709530"/>
            <a:ext cx="4641574" cy="1754326"/>
          </a:xfrm>
          <a:prstGeom prst="rect">
            <a:avLst/>
          </a:prstGeom>
          <a:noFill/>
        </p:spPr>
        <p:txBody>
          <a:bodyPr wrap="square" numCol="1" rtlCol="0">
            <a:spAutoFit/>
          </a:bodyPr>
          <a:lstStyle/>
          <a:p>
            <a:r>
              <a:rPr lang="en-US" b="1" u="sng" dirty="0">
                <a:solidFill>
                  <a:srgbClr val="2B65A5"/>
                </a:solidFill>
                <a:latin typeface="Helvetica Neue" charset="0"/>
              </a:rPr>
              <a:t>Education</a:t>
            </a:r>
          </a:p>
          <a:p>
            <a:r>
              <a:rPr lang="en-US" dirty="0">
                <a:solidFill>
                  <a:srgbClr val="2B65A5"/>
                </a:solidFill>
                <a:latin typeface="Helvetica Neue" charset="0"/>
              </a:rPr>
              <a:t>University of Missouri – Kansas City</a:t>
            </a:r>
          </a:p>
          <a:p>
            <a:r>
              <a:rPr lang="en-US" dirty="0">
                <a:solidFill>
                  <a:srgbClr val="2B65A5"/>
                </a:solidFill>
                <a:latin typeface="Helvetica Neue" charset="0"/>
              </a:rPr>
              <a:t>Bachelor of Science in Accounting</a:t>
            </a:r>
          </a:p>
          <a:p>
            <a:r>
              <a:rPr lang="en-US" dirty="0">
                <a:solidFill>
                  <a:srgbClr val="2B65A5"/>
                </a:solidFill>
                <a:latin typeface="Helvetica Neue" charset="0"/>
              </a:rPr>
              <a:t>May 2021 (include CPA eligible date if pursuing public accounting)</a:t>
            </a:r>
          </a:p>
          <a:p>
            <a:r>
              <a:rPr lang="en-US" dirty="0">
                <a:solidFill>
                  <a:srgbClr val="2B65A5"/>
                </a:solidFill>
                <a:latin typeface="Helvetica Neue" charset="0"/>
              </a:rPr>
              <a:t>GPA: 3.5/4.0</a:t>
            </a:r>
            <a:endParaRPr lang="en-US" dirty="0"/>
          </a:p>
        </p:txBody>
      </p:sp>
      <p:sp>
        <p:nvSpPr>
          <p:cNvPr id="5" name="TextBox 4">
            <a:extLst>
              <a:ext uri="{FF2B5EF4-FFF2-40B4-BE49-F238E27FC236}">
                <a16:creationId xmlns:a16="http://schemas.microsoft.com/office/drawing/2014/main" id="{670EF8D0-661D-49B1-95D6-526571464ACD}"/>
              </a:ext>
            </a:extLst>
          </p:cNvPr>
          <p:cNvSpPr txBox="1"/>
          <p:nvPr/>
        </p:nvSpPr>
        <p:spPr>
          <a:xfrm>
            <a:off x="665923" y="3611880"/>
            <a:ext cx="4641574" cy="1754326"/>
          </a:xfrm>
          <a:prstGeom prst="rect">
            <a:avLst/>
          </a:prstGeom>
          <a:noFill/>
        </p:spPr>
        <p:txBody>
          <a:bodyPr wrap="square" numCol="1" rtlCol="0">
            <a:spAutoFit/>
          </a:bodyPr>
          <a:lstStyle/>
          <a:p>
            <a:r>
              <a:rPr lang="en-US" b="1" u="sng" dirty="0">
                <a:solidFill>
                  <a:srgbClr val="2B65A5"/>
                </a:solidFill>
                <a:latin typeface="Helvetica Neue" charset="0"/>
              </a:rPr>
              <a:t>Education</a:t>
            </a:r>
          </a:p>
          <a:p>
            <a:r>
              <a:rPr lang="en-US" dirty="0">
                <a:solidFill>
                  <a:srgbClr val="2B65A5"/>
                </a:solidFill>
                <a:latin typeface="Helvetica Neue" charset="0"/>
              </a:rPr>
              <a:t>University of Missouri – Kansas City</a:t>
            </a:r>
          </a:p>
          <a:p>
            <a:r>
              <a:rPr lang="en-US" dirty="0">
                <a:solidFill>
                  <a:srgbClr val="2B65A5"/>
                </a:solidFill>
                <a:latin typeface="Helvetica Neue" charset="0"/>
              </a:rPr>
              <a:t>Bachelor of Business Administration</a:t>
            </a:r>
          </a:p>
          <a:p>
            <a:r>
              <a:rPr lang="en-US" dirty="0">
                <a:solidFill>
                  <a:srgbClr val="2B65A5"/>
                </a:solidFill>
                <a:latin typeface="Helvetica Neue" charset="0"/>
              </a:rPr>
              <a:t>Emphasis: Marketing</a:t>
            </a:r>
          </a:p>
          <a:p>
            <a:r>
              <a:rPr lang="en-US" dirty="0">
                <a:solidFill>
                  <a:srgbClr val="2B65A5"/>
                </a:solidFill>
                <a:latin typeface="Helvetica Neue" charset="0"/>
              </a:rPr>
              <a:t>May 2021</a:t>
            </a:r>
          </a:p>
          <a:p>
            <a:r>
              <a:rPr lang="en-US" dirty="0">
                <a:solidFill>
                  <a:srgbClr val="2B65A5"/>
                </a:solidFill>
                <a:latin typeface="Helvetica Neue" charset="0"/>
              </a:rPr>
              <a:t>GPA: 3.5/4.0</a:t>
            </a:r>
            <a:endParaRPr lang="en-US" dirty="0"/>
          </a:p>
        </p:txBody>
      </p:sp>
      <p:sp>
        <p:nvSpPr>
          <p:cNvPr id="6" name="TextBox 5">
            <a:extLst>
              <a:ext uri="{FF2B5EF4-FFF2-40B4-BE49-F238E27FC236}">
                <a16:creationId xmlns:a16="http://schemas.microsoft.com/office/drawing/2014/main" id="{144C29F7-FB4D-4F40-9CD7-D6764DE501B8}"/>
              </a:ext>
            </a:extLst>
          </p:cNvPr>
          <p:cNvSpPr txBox="1"/>
          <p:nvPr/>
        </p:nvSpPr>
        <p:spPr>
          <a:xfrm>
            <a:off x="6884505" y="1709530"/>
            <a:ext cx="4641574" cy="2031325"/>
          </a:xfrm>
          <a:prstGeom prst="rect">
            <a:avLst/>
          </a:prstGeom>
          <a:noFill/>
        </p:spPr>
        <p:txBody>
          <a:bodyPr wrap="square" numCol="1" rtlCol="0">
            <a:spAutoFit/>
          </a:bodyPr>
          <a:lstStyle/>
          <a:p>
            <a:r>
              <a:rPr lang="en-US" b="1" u="sng" dirty="0">
                <a:solidFill>
                  <a:srgbClr val="2B65A5"/>
                </a:solidFill>
                <a:latin typeface="Helvetica Neue" charset="0"/>
              </a:rPr>
              <a:t>Education</a:t>
            </a:r>
          </a:p>
          <a:p>
            <a:r>
              <a:rPr lang="en-US" dirty="0">
                <a:solidFill>
                  <a:srgbClr val="2B65A5"/>
                </a:solidFill>
                <a:latin typeface="Helvetica Neue" charset="0"/>
              </a:rPr>
              <a:t>University of Missouri – Kansas City</a:t>
            </a:r>
          </a:p>
          <a:p>
            <a:r>
              <a:rPr lang="en-US" dirty="0">
                <a:solidFill>
                  <a:srgbClr val="2B65A5"/>
                </a:solidFill>
                <a:latin typeface="Helvetica Neue" charset="0"/>
              </a:rPr>
              <a:t>Bachelor of Business Administration </a:t>
            </a:r>
          </a:p>
          <a:p>
            <a:r>
              <a:rPr lang="en-US" dirty="0">
                <a:solidFill>
                  <a:srgbClr val="2B65A5"/>
                </a:solidFill>
                <a:latin typeface="Helvetica Neue" charset="0"/>
              </a:rPr>
              <a:t>Emphasis: Finance</a:t>
            </a:r>
          </a:p>
          <a:p>
            <a:r>
              <a:rPr lang="en-US" dirty="0">
                <a:solidFill>
                  <a:srgbClr val="2B65A5"/>
                </a:solidFill>
                <a:latin typeface="Helvetica Neue" charset="0"/>
              </a:rPr>
              <a:t>Minor: Information Technology</a:t>
            </a:r>
          </a:p>
          <a:p>
            <a:r>
              <a:rPr lang="en-US" dirty="0">
                <a:solidFill>
                  <a:srgbClr val="2B65A5"/>
                </a:solidFill>
                <a:latin typeface="Helvetica Neue" charset="0"/>
              </a:rPr>
              <a:t>May 2021</a:t>
            </a:r>
          </a:p>
          <a:p>
            <a:r>
              <a:rPr lang="en-US" dirty="0">
                <a:solidFill>
                  <a:srgbClr val="2B65A5"/>
                </a:solidFill>
                <a:latin typeface="Helvetica Neue" charset="0"/>
              </a:rPr>
              <a:t>GPA: 3.5/4.0</a:t>
            </a:r>
            <a:endParaRPr lang="en-US" dirty="0"/>
          </a:p>
        </p:txBody>
      </p:sp>
    </p:spTree>
    <p:extLst>
      <p:ext uri="{BB962C8B-B14F-4D97-AF65-F5344CB8AC3E}">
        <p14:creationId xmlns:p14="http://schemas.microsoft.com/office/powerpoint/2010/main" val="715071861"/>
      </p:ext>
    </p:extLst>
  </p:cSld>
  <p:clrMapOvr>
    <a:masterClrMapping/>
  </p:clrMapOvr>
  <mc:AlternateContent xmlns:mc="http://schemas.openxmlformats.org/markup-compatibility/2006" xmlns:p14="http://schemas.microsoft.com/office/powerpoint/2010/main">
    <mc:Choice Requires="p14">
      <p:transition spd="slow" p14:dur="2000" advTm="26762"/>
    </mc:Choice>
    <mc:Fallback xmlns="">
      <p:transition spd="slow" advTm="26762"/>
    </mc:Fallback>
  </mc:AlternateContent>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3012</Words>
  <Application>Microsoft Office PowerPoint</Application>
  <PresentationFormat>Widescreen</PresentationFormat>
  <Paragraphs>227</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Helvetica Neue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Nance, Ashley</cp:lastModifiedBy>
  <cp:revision>33</cp:revision>
  <dcterms:created xsi:type="dcterms:W3CDTF">2019-01-04T14:36:10Z</dcterms:created>
  <dcterms:modified xsi:type="dcterms:W3CDTF">2022-02-04T19:58:49Z</dcterms:modified>
</cp:coreProperties>
</file>